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38"/>
  </p:notesMasterIdLst>
  <p:sldIdLst>
    <p:sldId id="857" r:id="rId6"/>
    <p:sldId id="858" r:id="rId7"/>
    <p:sldId id="859" r:id="rId8"/>
    <p:sldId id="860" r:id="rId9"/>
    <p:sldId id="861" r:id="rId10"/>
    <p:sldId id="862" r:id="rId11"/>
    <p:sldId id="889" r:id="rId12"/>
    <p:sldId id="864" r:id="rId13"/>
    <p:sldId id="865" r:id="rId14"/>
    <p:sldId id="866" r:id="rId15"/>
    <p:sldId id="867" r:id="rId16"/>
    <p:sldId id="868" r:id="rId17"/>
    <p:sldId id="869" r:id="rId18"/>
    <p:sldId id="870" r:id="rId19"/>
    <p:sldId id="871" r:id="rId20"/>
    <p:sldId id="875" r:id="rId21"/>
    <p:sldId id="876" r:id="rId22"/>
    <p:sldId id="877" r:id="rId23"/>
    <p:sldId id="872" r:id="rId24"/>
    <p:sldId id="878" r:id="rId25"/>
    <p:sldId id="873" r:id="rId26"/>
    <p:sldId id="879" r:id="rId27"/>
    <p:sldId id="874" r:id="rId28"/>
    <p:sldId id="880" r:id="rId29"/>
    <p:sldId id="881" r:id="rId30"/>
    <p:sldId id="882" r:id="rId31"/>
    <p:sldId id="883" r:id="rId32"/>
    <p:sldId id="884" r:id="rId33"/>
    <p:sldId id="885" r:id="rId34"/>
    <p:sldId id="886" r:id="rId35"/>
    <p:sldId id="887" r:id="rId36"/>
    <p:sldId id="888"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857"/>
            <p14:sldId id="858"/>
            <p14:sldId id="859"/>
            <p14:sldId id="860"/>
            <p14:sldId id="861"/>
            <p14:sldId id="862"/>
            <p14:sldId id="889"/>
            <p14:sldId id="864"/>
            <p14:sldId id="865"/>
            <p14:sldId id="866"/>
            <p14:sldId id="867"/>
            <p14:sldId id="868"/>
            <p14:sldId id="869"/>
            <p14:sldId id="870"/>
            <p14:sldId id="871"/>
            <p14:sldId id="875"/>
            <p14:sldId id="876"/>
            <p14:sldId id="877"/>
            <p14:sldId id="872"/>
            <p14:sldId id="878"/>
            <p14:sldId id="873"/>
            <p14:sldId id="879"/>
            <p14:sldId id="874"/>
            <p14:sldId id="880"/>
            <p14:sldId id="881"/>
            <p14:sldId id="882"/>
            <p14:sldId id="883"/>
            <p14:sldId id="884"/>
            <p14:sldId id="885"/>
            <p14:sldId id="886"/>
            <p14:sldId id="887"/>
            <p14:sldId id="888"/>
          </p14:sldIdLst>
        </p14:section>
        <p14:section name="General Template Guidance" id="{E5C52BF2-188A-1B4E-BB6B-6481F099BAD7}">
          <p14:sldIdLst/>
        </p14:section>
        <p14:section name="Template Slides" id="{E555AFF3-C36A-5C46-991B-C98B2B7676A9}">
          <p14:sldIdLst/>
        </p14:section>
        <p14:section name="Larger Format Slides" id="{A309C4D8-5011-0842-96D3-E8DC2D1141C0}">
          <p14:sldIdLst/>
        </p14:section>
        <p14:section name="Ending Page" id="{213127BF-D436-1B4E-B35A-563E439A88AD}">
          <p14:sldIdLst/>
        </p14:section>
        <p14:section name="Icons" id="{57FCAB14-04B3-6344-8D1A-E481CA28756E}">
          <p14:sldIdLst/>
        </p14:section>
      </p14:sectionLst>
    </p:ext>
    <p:ext uri="{EFAFB233-063F-42B5-8137-9DF3F51BA10A}">
      <p15:sldGuideLst xmlns:p15="http://schemas.microsoft.com/office/powerpoint/2012/main" xmlns="">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4693B-A867-4D77-86B8-9F9E3BFB00A2}" v="465" dt="2021-08-25T13:43:39.634"/>
    <p1510:client id="{3B21CBB2-7D34-4779-9DAE-717645C76080}" v="4462" dt="2021-08-25T13:27:31.045"/>
    <p1510:client id="{74CB98AC-CD57-4341-A65F-8A67B8DCEAC0}" v="165" dt="2021-08-25T07:10:34.994"/>
    <p1510:client id="{8AA9167F-1308-42E7-AF47-28AA07941B2A}" v="767" dt="2021-08-25T09:08:24.252"/>
    <p1510:client id="{B3F1D175-0EBE-4F59-86C3-282ACC5E650A}" v="3453" dt="2021-08-25T08:34:40.611"/>
    <p1510:client id="{C206E4D9-6762-4F2B-981A-7C8965677AC4}" v="7146" dt="2021-08-30T12:30:27.670"/>
    <p1510:client id="{D816F160-3ACD-4DA1-A7ED-30368CA6AF06}" v="6" dt="2021-08-26T06:37:04.6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474" y="-78"/>
      </p:cViewPr>
      <p:guideLst>
        <p:guide orient="horz" pos="4320"/>
        <p:guide orient="horz" pos="8357"/>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7082770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675078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77822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54580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1519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368992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5415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034788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791336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98356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528427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16453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extLst>
      <p:ext uri="{BB962C8B-B14F-4D97-AF65-F5344CB8AC3E}">
        <p14:creationId xmlns:p14="http://schemas.microsoft.com/office/powerpoint/2010/main" val="1260098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834717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915519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68961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775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620631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837888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51147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50688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570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50338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273395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179887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559619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extLst>
      <p:ext uri="{BB962C8B-B14F-4D97-AF65-F5344CB8AC3E}">
        <p14:creationId xmlns:p14="http://schemas.microsoft.com/office/powerpoint/2010/main" val="429200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45421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61764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998802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354777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a:t>
            </a:r>
            <a:r>
              <a:rPr err="1"/>
              <a:t>coloured</a:t>
            </a:r>
            <a:r>
              <a:t>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864279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44510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xmlns=""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x-none"/>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99652-873B-6043-8DB0-461CF8A81F28}"/>
              </a:ext>
            </a:extLst>
          </p:cNvPr>
          <p:cNvSpPr>
            <a:spLocks noGrp="1"/>
          </p:cNvSpPr>
          <p:nvPr>
            <p:ph type="title"/>
          </p:nvPr>
        </p:nvSpPr>
        <p:spPr/>
        <p:txBody>
          <a:bodyPr/>
          <a:lstStyle/>
          <a:p>
            <a:r>
              <a:rPr lang="en-GB"/>
              <a:t>Click to edit Master title style</a:t>
            </a:r>
            <a:endParaRPr lang="x-none"/>
          </a:p>
        </p:txBody>
      </p:sp>
      <p:sp>
        <p:nvSpPr>
          <p:cNvPr id="3" name="Slide Number Placeholder 2">
            <a:extLst>
              <a:ext uri="{FF2B5EF4-FFF2-40B4-BE49-F238E27FC236}">
                <a16:creationId xmlns:a16="http://schemas.microsoft.com/office/drawing/2014/main" xmlns="" id="{9CBF97BD-94D3-3944-ADD5-D3B1C3A23E99}"/>
              </a:ext>
            </a:extLst>
          </p:cNvPr>
          <p:cNvSpPr>
            <a:spLocks noGrp="1"/>
          </p:cNvSpPr>
          <p:nvPr>
            <p:ph type="sldNum" sz="quarter" idx="10"/>
          </p:nvPr>
        </p:nvSpPr>
        <p:spPr/>
        <p:txBody>
          <a:bodyPr/>
          <a:lstStyle/>
          <a:p>
            <a:fld id="{86CB4B4D-7CA3-9044-876B-883B54F8677D}" type="slidenum">
              <a:rPr lang="x-none" smtClean="0"/>
              <a:t>‹#›</a:t>
            </a:fld>
            <a:endParaRPr lang="x-none"/>
          </a:p>
        </p:txBody>
      </p:sp>
    </p:spTree>
    <p:extLst>
      <p:ext uri="{BB962C8B-B14F-4D97-AF65-F5344CB8AC3E}">
        <p14:creationId xmlns:p14="http://schemas.microsoft.com/office/powerpoint/2010/main" val="269732142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p:bg>
      <p:bgRef idx="1001">
        <a:schemeClr val="bg1"/>
      </p:bgRef>
    </p:bg>
    <p:spTree>
      <p:nvGrpSpPr>
        <p:cNvPr id="1" name=""/>
        <p:cNvGrpSpPr/>
        <p:nvPr/>
      </p:nvGrpSpPr>
      <p:grpSpPr>
        <a:xfrm>
          <a:off x="0" y="0"/>
          <a:ext cx="0" cy="0"/>
          <a:chOff x="0" y="0"/>
          <a:chExt cx="0" cy="0"/>
        </a:xfrm>
      </p:grpSpPr>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pic>
        <p:nvPicPr>
          <p:cNvPr id="7" name="Picture 6">
            <a:extLst>
              <a:ext uri="{FF2B5EF4-FFF2-40B4-BE49-F238E27FC236}">
                <a16:creationId xmlns:a16="http://schemas.microsoft.com/office/drawing/2014/main" xmlns="" id="{014415AC-FD0D-AB46-9A8D-142155489DA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xmlns=""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a:solidFill>
                  <a:srgbClr val="FFFFFF"/>
                </a:solidFill>
                <a:latin typeface="+mn-lt"/>
                <a:ea typeface="+mn-ea"/>
                <a:cs typeface="+mn-cs"/>
                <a:sym typeface="Helvetica"/>
              </a:rPr>
              <a:t>Client Name  </a:t>
            </a:r>
            <a:r>
              <a:rPr b="0" i="0">
                <a:solidFill>
                  <a:srgbClr val="FFFFFF"/>
                </a:solidFill>
                <a:latin typeface="Arial" panose="020B0604020202020204" pitchFamily="34" charset="0"/>
                <a:cs typeface="Arial" panose="020B0604020202020204" pitchFamily="34" charset="0"/>
              </a:rPr>
              <a:t>Presentation Title  -  </a:t>
            </a:r>
            <a:r>
              <a:rPr b="1">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xmlns=""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xmlns=""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xmlns=""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pic>
        <p:nvPicPr>
          <p:cNvPr id="7" name="Picture 6">
            <a:extLst>
              <a:ext uri="{FF2B5EF4-FFF2-40B4-BE49-F238E27FC236}">
                <a16:creationId xmlns:a16="http://schemas.microsoft.com/office/drawing/2014/main" xmlns="" id="{1CAD3690-743F-304B-BC3C-3FB1778AF882}"/>
              </a:ext>
            </a:extLst>
          </p:cNvPr>
          <p:cNvPicPr>
            <a:picLocks noChangeAspect="1"/>
          </p:cNvPicPr>
          <p:nvPr userDrawn="1"/>
        </p:nvPicPr>
        <p:blipFill>
          <a:blip r:embed="rId12"/>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xmlns=""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a:t>Click to edit Master title style</a:t>
            </a:r>
            <a:endParaRPr lang="x-none"/>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9" r:id="rId9"/>
    <p:sldLayoutId id="2147483660" r:id="rId10"/>
  </p:sldLayoutIdLst>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hyperlink" Target="https://zenodo.org/record/1240586#.YSS1Xo4zZPZ"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tif"/></Relationships>
</file>

<file path=ppt/slides/_rels/slide23.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4.tif"/><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24.tif"/></Relationships>
</file>

<file path=ppt/slides/_rels/slide32.xml.rels><?xml version="1.0" encoding="UTF-8" standalone="yes"?>
<Relationships xmlns="http://schemas.openxmlformats.org/package/2006/relationships"><Relationship Id="rId8" Type="http://schemas.openxmlformats.org/officeDocument/2006/relationships/hyperlink" Target="https://help.talend.com/r/MW~bv2NtBd_sCQPsRNN2pA/lCqoKBO1L5I3HJrhQ49C8g" TargetMode="External"/><Relationship Id="rId3" Type="http://schemas.openxmlformats.org/officeDocument/2006/relationships/hyperlink" Target="https://www.kaggle.com/clementmsika/mubi-sqlite-database-for-movie-lovers" TargetMode="External"/><Relationship Id="rId7" Type="http://schemas.openxmlformats.org/officeDocument/2006/relationships/hyperlink" Target="https://www.tableau.co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sqlite.org/docs.html" TargetMode="External"/><Relationship Id="rId5" Type="http://schemas.openxmlformats.org/officeDocument/2006/relationships/hyperlink" Target="https://www.postgresql.org/docs/13/index.html" TargetMode="External"/><Relationship Id="rId10" Type="http://schemas.openxmlformats.org/officeDocument/2006/relationships/image" Target="../media/image5.png"/><Relationship Id="rId4" Type="http://schemas.openxmlformats.org/officeDocument/2006/relationships/hyperlink" Target="https://zenodo.org/record/1240586#.YSS1Xo4zZPZ" TargetMode="External"/><Relationship Id="rId9" Type="http://schemas.openxmlformats.org/officeDocument/2006/relationships/hyperlink" Target="https://dbeaver.com/docs/wiki/"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lementmsika/mubi-sqlite-database-for-movie-lov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ti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t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55" name="Additional chapter intro…"/>
          <p:cNvSpPr txBox="1"/>
          <p:nvPr/>
        </p:nvSpPr>
        <p:spPr>
          <a:xfrm>
            <a:off x="1465766" y="8933541"/>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pPr>
            <a:r>
              <a:rPr lang="ro-RO">
                <a:cs typeface="Arial"/>
              </a:rPr>
              <a:t>MUBI Platform Database Project</a:t>
            </a:r>
          </a:p>
        </p:txBody>
      </p:sp>
      <p:sp>
        <p:nvSpPr>
          <p:cNvPr id="456" name="The background is different"/>
          <p:cNvSpPr txBox="1"/>
          <p:nvPr/>
        </p:nvSpPr>
        <p:spPr>
          <a:xfrm>
            <a:off x="1273993" y="10352374"/>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spAutoFit/>
          </a:bodyPr>
          <a:lstStyle/>
          <a:p>
            <a:endParaRPr lang="ro-RO">
              <a:cs typeface="Arial"/>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6AFD0CAB-2208-4792-9505-D119250DBB9E}"/>
              </a:ext>
            </a:extLst>
          </p:cNvPr>
          <p:cNvPicPr>
            <a:picLocks noChangeAspect="1"/>
          </p:cNvPicPr>
          <p:nvPr/>
        </p:nvPicPr>
        <p:blipFill>
          <a:blip r:embed="rId5"/>
          <a:stretch>
            <a:fillRect/>
          </a:stretch>
        </p:blipFill>
        <p:spPr>
          <a:xfrm>
            <a:off x="20622665" y="765273"/>
            <a:ext cx="2716610" cy="914310"/>
          </a:xfrm>
          <a:prstGeom prst="rect">
            <a:avLst/>
          </a:prstGeom>
          <a:ln w="12700">
            <a:miter lim="400000"/>
          </a:ln>
        </p:spPr>
      </p:pic>
      <p:sp>
        <p:nvSpPr>
          <p:cNvPr id="4" name="SUB TITLE">
            <a:extLst>
              <a:ext uri="{FF2B5EF4-FFF2-40B4-BE49-F238E27FC236}">
                <a16:creationId xmlns:a16="http://schemas.microsoft.com/office/drawing/2014/main" xmlns="" id="{97AA48DC-8411-404C-B618-A9616DAF818F}"/>
              </a:ext>
            </a:extLst>
          </p:cNvPr>
          <p:cNvSpPr txBox="1"/>
          <p:nvPr/>
        </p:nvSpPr>
        <p:spPr>
          <a:xfrm>
            <a:off x="1471360" y="10175881"/>
            <a:ext cx="8699568"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defTabSz="825500">
              <a:lnSpc>
                <a:spcPct val="90000"/>
              </a:lnSpc>
              <a:spcBef>
                <a:spcPts val="3200"/>
              </a:spcBef>
              <a:defRPr spc="197">
                <a:solidFill>
                  <a:srgbClr val="DE411B"/>
                </a:solidFill>
              </a:defRPr>
            </a:lvl1pPr>
          </a:lstStyle>
          <a:p>
            <a:r>
              <a:rPr lang="en-GB" cap="none" spc="180" err="1">
                <a:latin typeface="Arial"/>
                <a:cs typeface="Arial"/>
              </a:rPr>
              <a:t>Batalan</a:t>
            </a:r>
            <a:r>
              <a:rPr lang="en-GB" cap="none" spc="180">
                <a:latin typeface="Arial"/>
                <a:cs typeface="Arial"/>
              </a:rPr>
              <a:t> Vlad</a:t>
            </a:r>
          </a:p>
        </p:txBody>
      </p:sp>
      <p:sp>
        <p:nvSpPr>
          <p:cNvPr id="5" name="Text size 18 character spacing 11%">
            <a:extLst>
              <a:ext uri="{FF2B5EF4-FFF2-40B4-BE49-F238E27FC236}">
                <a16:creationId xmlns:a16="http://schemas.microsoft.com/office/drawing/2014/main" xmlns="" id="{E051C0F5-7416-4203-9B3C-B45E966677EC}"/>
              </a:ext>
            </a:extLst>
          </p:cNvPr>
          <p:cNvSpPr txBox="1"/>
          <p:nvPr/>
        </p:nvSpPr>
        <p:spPr>
          <a:xfrm>
            <a:off x="1475678" y="10523794"/>
            <a:ext cx="8736217" cy="4476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nchor="t">
            <a:spAutoFit/>
          </a:bodyPr>
          <a:lstStyle>
            <a:lvl1pPr defTabSz="821531">
              <a:lnSpc>
                <a:spcPct val="100000"/>
              </a:lnSpc>
              <a:spcBef>
                <a:spcPts val="2000"/>
              </a:spcBef>
              <a:defRPr sz="2000" b="0" cap="none" spc="0">
                <a:latin typeface="Helvetica Light"/>
                <a:ea typeface="Helvetica Light"/>
                <a:cs typeface="Helvetica Light"/>
                <a:sym typeface="Helvetica Light"/>
              </a:defRPr>
            </a:lvl1pPr>
          </a:lstStyle>
          <a:p>
            <a:r>
              <a:rPr lang="en-GB">
                <a:latin typeface="Arial"/>
                <a:cs typeface="Arial"/>
              </a:rPr>
              <a:t>Database Engineer Intern</a:t>
            </a: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192861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10</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3</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The normalized structure of the tables</a:t>
            </a:r>
            <a:endParaRPr lang="ro-RO"/>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a:extLst>
              <a:ext uri="{FF2B5EF4-FFF2-40B4-BE49-F238E27FC236}">
                <a16:creationId xmlns:a16="http://schemas.microsoft.com/office/drawing/2014/main" xmlns="" id="{835C3B47-3868-4790-B2BE-D45D7D3BB587}"/>
              </a:ext>
            </a:extLst>
          </p:cNvPr>
          <p:cNvPicPr>
            <a:picLocks noChangeAspect="1"/>
          </p:cNvPicPr>
          <p:nvPr/>
        </p:nvPicPr>
        <p:blipFill>
          <a:blip r:embed="rId4"/>
          <a:stretch>
            <a:fillRect/>
          </a:stretch>
        </p:blipFill>
        <p:spPr>
          <a:xfrm>
            <a:off x="13062436" y="4604501"/>
            <a:ext cx="10339820" cy="7445086"/>
          </a:xfrm>
          <a:prstGeom prst="rect">
            <a:avLst/>
          </a:prstGeom>
        </p:spPr>
      </p:pic>
      <p:pic>
        <p:nvPicPr>
          <p:cNvPr id="7" name="Imagine 10" descr="O imagine care conține masă&#10;&#10;Descriere generată automat">
            <a:extLst>
              <a:ext uri="{FF2B5EF4-FFF2-40B4-BE49-F238E27FC236}">
                <a16:creationId xmlns:a16="http://schemas.microsoft.com/office/drawing/2014/main" xmlns="" id="{76F953FF-EC86-4435-A3AF-99373260AF05}"/>
              </a:ext>
            </a:extLst>
          </p:cNvPr>
          <p:cNvPicPr>
            <a:picLocks noChangeAspect="1"/>
          </p:cNvPicPr>
          <p:nvPr/>
        </p:nvPicPr>
        <p:blipFill>
          <a:blip r:embed="rId5"/>
          <a:stretch>
            <a:fillRect/>
          </a:stretch>
        </p:blipFill>
        <p:spPr>
          <a:xfrm>
            <a:off x="1045573" y="4890774"/>
            <a:ext cx="7817427" cy="7577710"/>
          </a:xfrm>
          <a:prstGeom prst="rect">
            <a:avLst/>
          </a:prstGeom>
        </p:spPr>
      </p:pic>
      <p:sp>
        <p:nvSpPr>
          <p:cNvPr id="11" name="Săgeată: dreapta 10">
            <a:extLst>
              <a:ext uri="{FF2B5EF4-FFF2-40B4-BE49-F238E27FC236}">
                <a16:creationId xmlns:a16="http://schemas.microsoft.com/office/drawing/2014/main" xmlns="" id="{B6D54C55-5E76-4662-9BC2-6D9E1C76B36B}"/>
              </a:ext>
            </a:extLst>
          </p:cNvPr>
          <p:cNvSpPr/>
          <p:nvPr/>
        </p:nvSpPr>
        <p:spPr>
          <a:xfrm>
            <a:off x="10531077" y="8304337"/>
            <a:ext cx="1619180" cy="77904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o-RO" sz="3200" b="1" i="0" u="none" strike="noStrike" cap="none" spc="0" normalizeH="0" baseline="0">
              <a:ln>
                <a:noFill/>
              </a:ln>
              <a:solidFill>
                <a:srgbClr val="FFFFFF"/>
              </a:solidFill>
              <a:effectLst/>
              <a:uFillTx/>
              <a:latin typeface="+mn-lt"/>
              <a:ea typeface="+mn-ea"/>
              <a:cs typeface="+mn-cs"/>
              <a:sym typeface="Helvetica"/>
            </a:endParaRPr>
          </a:p>
        </p:txBody>
      </p:sp>
      <p:sp>
        <p:nvSpPr>
          <p:cNvPr id="12" name="Title Goes Here">
            <a:extLst>
              <a:ext uri="{FF2B5EF4-FFF2-40B4-BE49-F238E27FC236}">
                <a16:creationId xmlns:a16="http://schemas.microsoft.com/office/drawing/2014/main" xmlns="" id="{4DB961B0-98A6-4F47-A288-C3F00A362C52}"/>
              </a:ext>
            </a:extLst>
          </p:cNvPr>
          <p:cNvSpPr txBox="1"/>
          <p:nvPr/>
        </p:nvSpPr>
        <p:spPr>
          <a:xfrm>
            <a:off x="1735273" y="3406978"/>
            <a:ext cx="755816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ro-RO" sz="4000">
                <a:cs typeface="Arial"/>
              </a:rPr>
              <a:t>The raw Dataset</a:t>
            </a:r>
            <a:endParaRPr lang="ro-RO"/>
          </a:p>
        </p:txBody>
      </p:sp>
      <p:sp>
        <p:nvSpPr>
          <p:cNvPr id="15" name="Title Goes Here">
            <a:extLst>
              <a:ext uri="{FF2B5EF4-FFF2-40B4-BE49-F238E27FC236}">
                <a16:creationId xmlns:a16="http://schemas.microsoft.com/office/drawing/2014/main" xmlns="" id="{D5AE00E0-676C-4D49-ACF6-EE6722663F7E}"/>
              </a:ext>
            </a:extLst>
          </p:cNvPr>
          <p:cNvSpPr txBox="1"/>
          <p:nvPr/>
        </p:nvSpPr>
        <p:spPr>
          <a:xfrm>
            <a:off x="13070693" y="3404298"/>
            <a:ext cx="1034639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ro-RO" sz="4000">
                <a:cs typeface="Arial"/>
              </a:rPr>
              <a:t>The normalized Dataset</a:t>
            </a:r>
          </a:p>
        </p:txBody>
      </p:sp>
    </p:spTree>
    <p:extLst>
      <p:ext uri="{BB962C8B-B14F-4D97-AF65-F5344CB8AC3E}">
        <p14:creationId xmlns:p14="http://schemas.microsoft.com/office/powerpoint/2010/main" val="30880089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xmlns="" id="{73DECA95-5699-42FC-A1B6-8A7C3A970190}"/>
              </a:ext>
            </a:extLst>
          </p:cNvPr>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4</a:t>
            </a: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Choosing a good ETL tool</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xmlns=""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48439645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404355"/>
            <a:ext cx="13178069" cy="65197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ea typeface="+mn-lt"/>
                <a:cs typeface="+mn-lt"/>
              </a:rPr>
              <a:t>Restrictions:</a:t>
            </a: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800" b="0" cap="none" spc="0">
                <a:latin typeface="Arial"/>
                <a:ea typeface="+mn-lt"/>
                <a:cs typeface="+mn-lt"/>
              </a:rPr>
              <a:t>The "ratings" table contains a considerable volume of data which processing is time consuming.</a:t>
            </a:r>
          </a:p>
          <a:p>
            <a:pPr marL="457200" lvl="1"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a:latin typeface="Arial"/>
                <a:cs typeface="Arial"/>
              </a:rPr>
              <a:t>The query execution performance (for example: joins between tables) is a characteristic that must be taken into consideration.</a:t>
            </a:r>
          </a:p>
          <a:p>
            <a:pPr marL="457200" lvl="1"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800">
                <a:latin typeface="Arial"/>
                <a:cs typeface="Arial"/>
              </a:rPr>
              <a:t>The chosen tool must support different source types.</a:t>
            </a:r>
            <a:endParaRPr lang="en-US" sz="2000">
              <a:latin typeface="Helvetica Light"/>
              <a:cs typeface="Arial"/>
            </a:endParaRPr>
          </a:p>
          <a:p>
            <a:pPr marL="457200" lvl="1"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a:latin typeface="Arial"/>
                <a:cs typeface="Arial"/>
              </a:rPr>
              <a:t>In our case: PostrgreSQL database and .csv files.</a:t>
            </a:r>
            <a:endParaRPr lang="en-US"/>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err="1">
                <a:cs typeface="Arial"/>
              </a:rPr>
              <a:t>Talend</a:t>
            </a:r>
            <a:r>
              <a:rPr lang="ro-RO" sz="4000">
                <a:cs typeface="Arial"/>
              </a:rPr>
              <a:t> – the fittest ETL tool</a:t>
            </a: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12</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t>4</a:t>
            </a:r>
            <a:endParaRPr lang="ro-RO" dirty="0">
              <a:cs typeface="Arial"/>
            </a:endParaRP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Choosing a good ETL tool</a:t>
            </a:r>
            <a:endParaRPr lang="ro-RO"/>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2">
            <a:extLst>
              <a:ext uri="{FF2B5EF4-FFF2-40B4-BE49-F238E27FC236}">
                <a16:creationId xmlns:a16="http://schemas.microsoft.com/office/drawing/2014/main" xmlns="" id="{A8A70D34-B12F-4EF5-A0F2-7F959682235E}"/>
              </a:ext>
            </a:extLst>
          </p:cNvPr>
          <p:cNvPicPr>
            <a:picLocks noChangeAspect="1"/>
          </p:cNvPicPr>
          <p:nvPr/>
        </p:nvPicPr>
        <p:blipFill>
          <a:blip r:embed="rId4"/>
          <a:stretch>
            <a:fillRect/>
          </a:stretch>
        </p:blipFill>
        <p:spPr>
          <a:xfrm>
            <a:off x="16932699" y="5328293"/>
            <a:ext cx="6102927" cy="1512786"/>
          </a:xfrm>
          <a:prstGeom prst="rect">
            <a:avLst/>
          </a:prstGeom>
        </p:spPr>
      </p:pic>
    </p:spTree>
    <p:extLst>
      <p:ext uri="{BB962C8B-B14F-4D97-AF65-F5344CB8AC3E}">
        <p14:creationId xmlns:p14="http://schemas.microsoft.com/office/powerpoint/2010/main" val="187849798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xmlns="" id="{F8954A34-8D47-4BA0-B0EB-BCC97DD7E9B4}"/>
              </a:ext>
            </a:extLst>
          </p:cNvPr>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5</a:t>
            </a: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Before starting with the ETL</a:t>
            </a:r>
            <a:endParaRPr lang="ro-RO" dirty="0">
              <a:cs typeface="Arial"/>
            </a:endParaRP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xmlns=""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373842073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89880" y="4063245"/>
            <a:ext cx="13455159"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A materialized view was generated using the PL/PGSQL language which contains </a:t>
            </a:r>
            <a:r>
              <a:rPr lang="en-US" sz="2800">
                <a:latin typeface="Arial"/>
                <a:cs typeface="Arial"/>
              </a:rPr>
              <a:t>structured data that can be easly manipulated in Talend.</a:t>
            </a:r>
            <a:endParaRPr lang="en-US" sz="2800" dirty="0">
              <a:latin typeface="Arial"/>
              <a:cs typeface="Arial"/>
            </a:endParaRPr>
          </a:p>
        </p:txBody>
      </p:sp>
      <p:sp>
        <p:nvSpPr>
          <p:cNvPr id="800" name="Title Goes Here"/>
          <p:cNvSpPr txBox="1"/>
          <p:nvPr/>
        </p:nvSpPr>
        <p:spPr>
          <a:xfrm>
            <a:off x="1735273" y="3131279"/>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Normalizing the "movies" tables for directors</a:t>
            </a: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14</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t>5</a:t>
            </a:r>
            <a:endParaRPr lang="ro-RO">
              <a:cs typeface="Arial"/>
            </a:endParaRP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Before starting with the ETL</a:t>
            </a:r>
            <a:endParaRPr lang="ro-RO"/>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descr="O imagine care conține text&#10;&#10;Descriere generată automat">
            <a:extLst>
              <a:ext uri="{FF2B5EF4-FFF2-40B4-BE49-F238E27FC236}">
                <a16:creationId xmlns:a16="http://schemas.microsoft.com/office/drawing/2014/main" xmlns="" id="{55B701E7-E64B-4C51-B376-DE2B4CF94AB9}"/>
              </a:ext>
            </a:extLst>
          </p:cNvPr>
          <p:cNvPicPr>
            <a:picLocks noChangeAspect="1"/>
          </p:cNvPicPr>
          <p:nvPr/>
        </p:nvPicPr>
        <p:blipFill>
          <a:blip r:embed="rId4"/>
          <a:stretch>
            <a:fillRect/>
          </a:stretch>
        </p:blipFill>
        <p:spPr>
          <a:xfrm>
            <a:off x="1787181" y="6528693"/>
            <a:ext cx="12717607" cy="2130136"/>
          </a:xfrm>
          <a:prstGeom prst="rect">
            <a:avLst/>
          </a:prstGeom>
        </p:spPr>
      </p:pic>
      <p:sp>
        <p:nvSpPr>
          <p:cNvPr id="10"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xmlns="" id="{13A010F1-8238-4F3F-9B73-B49E7593E056}"/>
              </a:ext>
            </a:extLst>
          </p:cNvPr>
          <p:cNvSpPr txBox="1"/>
          <p:nvPr/>
        </p:nvSpPr>
        <p:spPr>
          <a:xfrm>
            <a:off x="1785591" y="6059242"/>
            <a:ext cx="13455159" cy="2726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The raw information from the "movies" table:</a:t>
            </a:r>
            <a:endParaRPr lang="en-US" sz="2800" dirty="0">
              <a:latin typeface="Arial"/>
              <a:cs typeface="Arial"/>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sp>
        <p:nvSpPr>
          <p:cNvPr id="14"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xmlns="" id="{F58206CC-603A-4410-AEC9-79C9B80FFDFF}"/>
              </a:ext>
            </a:extLst>
          </p:cNvPr>
          <p:cNvSpPr txBox="1"/>
          <p:nvPr/>
        </p:nvSpPr>
        <p:spPr>
          <a:xfrm>
            <a:off x="1734593" y="9196007"/>
            <a:ext cx="13455159" cy="2726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The structure of the created view called "director_normalized_view":</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pic>
        <p:nvPicPr>
          <p:cNvPr id="2" name="Imagine 6" descr="O imagine care conține masă&#10;&#10;Descriere generată automat">
            <a:extLst>
              <a:ext uri="{FF2B5EF4-FFF2-40B4-BE49-F238E27FC236}">
                <a16:creationId xmlns:a16="http://schemas.microsoft.com/office/drawing/2014/main" xmlns="" id="{973BE04F-71BC-45A6-B147-8495568BB04E}"/>
              </a:ext>
            </a:extLst>
          </p:cNvPr>
          <p:cNvPicPr>
            <a:picLocks noChangeAspect="1"/>
          </p:cNvPicPr>
          <p:nvPr/>
        </p:nvPicPr>
        <p:blipFill>
          <a:blip r:embed="rId5"/>
          <a:stretch>
            <a:fillRect/>
          </a:stretch>
        </p:blipFill>
        <p:spPr>
          <a:xfrm>
            <a:off x="1786512" y="9698573"/>
            <a:ext cx="10467109" cy="3031813"/>
          </a:xfrm>
          <a:prstGeom prst="rect">
            <a:avLst/>
          </a:prstGeom>
        </p:spPr>
      </p:pic>
    </p:spTree>
    <p:extLst>
      <p:ext uri="{BB962C8B-B14F-4D97-AF65-F5344CB8AC3E}">
        <p14:creationId xmlns:p14="http://schemas.microsoft.com/office/powerpoint/2010/main" val="141755331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xmlns="" id="{284471B1-EEE5-48C4-A994-275302EB78BD}"/>
              </a:ext>
            </a:extLst>
          </p:cNvPr>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Talend jobs</a:t>
            </a:r>
            <a:endParaRPr lang="ro-RO" dirty="0">
              <a:cs typeface="Arial"/>
            </a:endParaRP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xmlns=""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76937027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xmlns="" id="{0F75A6BD-31CD-486B-8AFE-3B98F6B998D2}"/>
              </a:ext>
            </a:extLst>
          </p:cNvPr>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16</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Talend jobs</a:t>
            </a:r>
          </a:p>
        </p:txBody>
      </p:sp>
      <p:sp>
        <p:nvSpPr>
          <p:cNvPr id="2"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xmlns="" id="{7EAD4236-853D-467D-92E6-E40EC77EE90A}"/>
              </a:ext>
            </a:extLst>
          </p:cNvPr>
          <p:cNvSpPr txBox="1"/>
          <p:nvPr/>
        </p:nvSpPr>
        <p:spPr>
          <a:xfrm>
            <a:off x="1457504" y="2474466"/>
            <a:ext cx="13455159" cy="3880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The order of jobs is very important because these are influenced by referential </a:t>
            </a:r>
            <a:r>
              <a:rPr lang="en-US" sz="2800">
                <a:latin typeface="Arial"/>
                <a:cs typeface="Arial"/>
              </a:rPr>
              <a:t>constraints.</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ea typeface="+mn-lt"/>
              <a:cs typeface="+mn-l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ea typeface="+mn-lt"/>
                <a:cs typeface="+mn-lt"/>
              </a:rPr>
              <a:t>For example, if the first table that is populated with data is “director_groups”, there is a chance that there is a director_id which has no correspondent in the “directors” </a:t>
            </a:r>
            <a:r>
              <a:rPr lang="en-US" sz="2800">
                <a:latin typeface="Arial"/>
                <a:ea typeface="+mn-lt"/>
                <a:cs typeface="+mn-lt"/>
              </a:rPr>
              <a:t>table or there is a movie_id with no correspondent in the "movies" table.</a:t>
            </a:r>
            <a:endParaRPr lang="en-US" sz="2800" dirty="0">
              <a:latin typeface="Arial"/>
              <a:ea typeface="+mn-lt"/>
              <a:cs typeface="+mn-l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pic>
        <p:nvPicPr>
          <p:cNvPr id="7" name="Imagine 7">
            <a:extLst>
              <a:ext uri="{FF2B5EF4-FFF2-40B4-BE49-F238E27FC236}">
                <a16:creationId xmlns:a16="http://schemas.microsoft.com/office/drawing/2014/main" xmlns="" id="{6C212FE5-1AF9-404C-A072-633645682CB5}"/>
              </a:ext>
            </a:extLst>
          </p:cNvPr>
          <p:cNvPicPr>
            <a:picLocks noChangeAspect="1"/>
          </p:cNvPicPr>
          <p:nvPr/>
        </p:nvPicPr>
        <p:blipFill>
          <a:blip r:embed="rId4"/>
          <a:stretch>
            <a:fillRect/>
          </a:stretch>
        </p:blipFill>
        <p:spPr>
          <a:xfrm>
            <a:off x="16674493" y="4679670"/>
            <a:ext cx="7169727" cy="3817793"/>
          </a:xfrm>
          <a:prstGeom prst="rect">
            <a:avLst/>
          </a:prstGeom>
        </p:spPr>
      </p:pic>
      <p:pic>
        <p:nvPicPr>
          <p:cNvPr id="11" name="Image" descr="Image">
            <a:extLst>
              <a:ext uri="{FF2B5EF4-FFF2-40B4-BE49-F238E27FC236}">
                <a16:creationId xmlns:a16="http://schemas.microsoft.com/office/drawing/2014/main" xmlns="" id="{E7D2EF8F-4CFB-4604-A899-A131519627BA}"/>
              </a:ext>
            </a:extLst>
          </p:cNvPr>
          <p:cNvPicPr>
            <a:picLocks noChangeAspect="1"/>
          </p:cNvPicPr>
          <p:nvPr/>
        </p:nvPicPr>
        <p:blipFill>
          <a:blip r:embed="rId5"/>
          <a:stretch>
            <a:fillRect/>
          </a:stretch>
        </p:blipFill>
        <p:spPr>
          <a:xfrm>
            <a:off x="21191293" y="265569"/>
            <a:ext cx="2716610" cy="914310"/>
          </a:xfrm>
          <a:prstGeom prst="rect">
            <a:avLst/>
          </a:prstGeom>
          <a:ln w="12700">
            <a:miter lim="400000"/>
          </a:ln>
        </p:spPr>
      </p:pic>
      <p:sp>
        <p:nvSpPr>
          <p:cNvPr id="16" name="CasetăText 15">
            <a:extLst>
              <a:ext uri="{FF2B5EF4-FFF2-40B4-BE49-F238E27FC236}">
                <a16:creationId xmlns:a16="http://schemas.microsoft.com/office/drawing/2014/main" xmlns="" id="{AAAF9586-AAC5-45E1-94D1-8DD00A038512}"/>
              </a:ext>
            </a:extLst>
          </p:cNvPr>
          <p:cNvSpPr txBox="1"/>
          <p:nvPr/>
        </p:nvSpPr>
        <p:spPr>
          <a:xfrm>
            <a:off x="18608882" y="8731601"/>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latin typeface="Arial"/>
                <a:cs typeface="Arial"/>
              </a:rPr>
              <a:t>mubi_job_orchestrator</a:t>
            </a:r>
            <a:r>
              <a:rPr lang="en-US" sz="1050" dirty="0">
                <a:latin typeface="Arial"/>
                <a:cs typeface="Arial"/>
              </a:rPr>
              <a:t> </a:t>
            </a:r>
            <a:endParaRPr lang="en-US">
              <a:cs typeface="Arial" panose="020B0604020202020204"/>
            </a:endParaRPr>
          </a:p>
        </p:txBody>
      </p:sp>
      <p:sp>
        <p:nvSpPr>
          <p:cNvPr id="20"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xmlns="" id="{82E5FA15-B8D4-4FE0-A329-3F7F04641CE8}"/>
              </a:ext>
            </a:extLst>
          </p:cNvPr>
          <p:cNvSpPr txBox="1"/>
          <p:nvPr/>
        </p:nvSpPr>
        <p:spPr>
          <a:xfrm>
            <a:off x="1423737" y="6925973"/>
            <a:ext cx="13455159"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In "director_migration" job, the tables that are populated are "directors" and "director_groups". The source used is the view created earlier called </a:t>
            </a:r>
            <a:r>
              <a:rPr lang="en-US" sz="2800">
                <a:latin typeface="Arial"/>
                <a:cs typeface="Arial"/>
              </a:rPr>
              <a:t>"director_normal_view".</a:t>
            </a:r>
          </a:p>
        </p:txBody>
      </p:sp>
      <p:pic>
        <p:nvPicPr>
          <p:cNvPr id="18" name="Imagine 18" descr="O imagine care conține masă&#10;&#10;Descriere generată automat">
            <a:extLst>
              <a:ext uri="{FF2B5EF4-FFF2-40B4-BE49-F238E27FC236}">
                <a16:creationId xmlns:a16="http://schemas.microsoft.com/office/drawing/2014/main" xmlns="" id="{81822D1E-0AD1-43CE-B37A-583FD2496D7B}"/>
              </a:ext>
            </a:extLst>
          </p:cNvPr>
          <p:cNvPicPr>
            <a:picLocks noChangeAspect="1"/>
          </p:cNvPicPr>
          <p:nvPr/>
        </p:nvPicPr>
        <p:blipFill>
          <a:blip r:embed="rId6"/>
          <a:stretch>
            <a:fillRect/>
          </a:stretch>
        </p:blipFill>
        <p:spPr>
          <a:xfrm>
            <a:off x="1430258" y="8482994"/>
            <a:ext cx="13398211" cy="3584863"/>
          </a:xfrm>
          <a:prstGeom prst="rect">
            <a:avLst/>
          </a:prstGeom>
        </p:spPr>
      </p:pic>
      <p:sp>
        <p:nvSpPr>
          <p:cNvPr id="22" name="CasetăText 21">
            <a:extLst>
              <a:ext uri="{FF2B5EF4-FFF2-40B4-BE49-F238E27FC236}">
                <a16:creationId xmlns:a16="http://schemas.microsoft.com/office/drawing/2014/main" xmlns="" id="{DEA7B399-C3D0-47A8-842A-4760B31BF7FA}"/>
              </a:ext>
            </a:extLst>
          </p:cNvPr>
          <p:cNvSpPr txBox="1"/>
          <p:nvPr/>
        </p:nvSpPr>
        <p:spPr>
          <a:xfrm>
            <a:off x="6461613" y="12299146"/>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Director_migration</a:t>
            </a:r>
            <a:endParaRPr lang="ro-RO">
              <a:solidFill>
                <a:schemeClr val="bg2"/>
              </a:solidFill>
            </a:endParaRPr>
          </a:p>
        </p:txBody>
      </p:sp>
    </p:spTree>
    <p:extLst>
      <p:ext uri="{BB962C8B-B14F-4D97-AF65-F5344CB8AC3E}">
        <p14:creationId xmlns:p14="http://schemas.microsoft.com/office/powerpoint/2010/main" val="93646252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xmlns="" id="{0F75A6BD-31CD-486B-8AFE-3B98F6B998D2}"/>
              </a:ext>
            </a:extLst>
          </p:cNvPr>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17</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ea typeface="+mn-lt"/>
                <a:cs typeface="+mn-lt"/>
              </a:rPr>
              <a:t>Talend jobs</a:t>
            </a:r>
            <a:endParaRPr lang="ro-RO"/>
          </a:p>
        </p:txBody>
      </p:sp>
      <p:sp>
        <p:nvSpPr>
          <p:cNvPr id="2"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xmlns="" id="{7EAD4236-853D-467D-92E6-E40EC77EE90A}"/>
              </a:ext>
            </a:extLst>
          </p:cNvPr>
          <p:cNvSpPr txBox="1"/>
          <p:nvPr/>
        </p:nvSpPr>
        <p:spPr>
          <a:xfrm>
            <a:off x="1457504" y="2233230"/>
            <a:ext cx="13455159"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For the next jobs, there are used simple mappings and maximum a unique row component.</a:t>
            </a:r>
            <a:endParaRPr lang="en-US"/>
          </a:p>
        </p:txBody>
      </p:sp>
      <p:pic>
        <p:nvPicPr>
          <p:cNvPr id="7" name="Imagine 7">
            <a:extLst>
              <a:ext uri="{FF2B5EF4-FFF2-40B4-BE49-F238E27FC236}">
                <a16:creationId xmlns:a16="http://schemas.microsoft.com/office/drawing/2014/main" xmlns="" id="{6C212FE5-1AF9-404C-A072-633645682CB5}"/>
              </a:ext>
            </a:extLst>
          </p:cNvPr>
          <p:cNvPicPr>
            <a:picLocks noChangeAspect="1"/>
          </p:cNvPicPr>
          <p:nvPr/>
        </p:nvPicPr>
        <p:blipFill>
          <a:blip r:embed="rId4"/>
          <a:stretch>
            <a:fillRect/>
          </a:stretch>
        </p:blipFill>
        <p:spPr>
          <a:xfrm>
            <a:off x="16674493" y="4679670"/>
            <a:ext cx="7169727" cy="3817793"/>
          </a:xfrm>
          <a:prstGeom prst="rect">
            <a:avLst/>
          </a:prstGeom>
        </p:spPr>
      </p:pic>
      <p:pic>
        <p:nvPicPr>
          <p:cNvPr id="11" name="Image" descr="Image">
            <a:extLst>
              <a:ext uri="{FF2B5EF4-FFF2-40B4-BE49-F238E27FC236}">
                <a16:creationId xmlns:a16="http://schemas.microsoft.com/office/drawing/2014/main" xmlns="" id="{E7D2EF8F-4CFB-4604-A899-A131519627BA}"/>
              </a:ext>
            </a:extLst>
          </p:cNvPr>
          <p:cNvPicPr>
            <a:picLocks noChangeAspect="1"/>
          </p:cNvPicPr>
          <p:nvPr/>
        </p:nvPicPr>
        <p:blipFill>
          <a:blip r:embed="rId5"/>
          <a:stretch>
            <a:fillRect/>
          </a:stretch>
        </p:blipFill>
        <p:spPr>
          <a:xfrm>
            <a:off x="21191293" y="265569"/>
            <a:ext cx="2716610" cy="914310"/>
          </a:xfrm>
          <a:prstGeom prst="rect">
            <a:avLst/>
          </a:prstGeom>
          <a:ln w="12700">
            <a:miter lim="400000"/>
          </a:ln>
        </p:spPr>
      </p:pic>
      <p:sp>
        <p:nvSpPr>
          <p:cNvPr id="16" name="CasetăText 15">
            <a:extLst>
              <a:ext uri="{FF2B5EF4-FFF2-40B4-BE49-F238E27FC236}">
                <a16:creationId xmlns:a16="http://schemas.microsoft.com/office/drawing/2014/main" xmlns="" id="{AAAF9586-AAC5-45E1-94D1-8DD00A038512}"/>
              </a:ext>
            </a:extLst>
          </p:cNvPr>
          <p:cNvSpPr txBox="1"/>
          <p:nvPr/>
        </p:nvSpPr>
        <p:spPr>
          <a:xfrm>
            <a:off x="18608882" y="8731601"/>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latin typeface="Arial"/>
                <a:cs typeface="Arial"/>
              </a:rPr>
              <a:t>mubi_job_orchestrator</a:t>
            </a:r>
            <a:r>
              <a:rPr lang="en-US" sz="1050" dirty="0">
                <a:latin typeface="Arial"/>
                <a:cs typeface="Arial"/>
              </a:rPr>
              <a:t> </a:t>
            </a:r>
            <a:endParaRPr lang="en-US">
              <a:cs typeface="Arial" panose="020B0604020202020204"/>
            </a:endParaRPr>
          </a:p>
        </p:txBody>
      </p:sp>
      <p:sp>
        <p:nvSpPr>
          <p:cNvPr id="22" name="CasetăText 21">
            <a:extLst>
              <a:ext uri="{FF2B5EF4-FFF2-40B4-BE49-F238E27FC236}">
                <a16:creationId xmlns:a16="http://schemas.microsoft.com/office/drawing/2014/main" xmlns="" id="{DEA7B399-C3D0-47A8-842A-4760B31BF7FA}"/>
              </a:ext>
            </a:extLst>
          </p:cNvPr>
          <p:cNvSpPr txBox="1"/>
          <p:nvPr/>
        </p:nvSpPr>
        <p:spPr>
          <a:xfrm>
            <a:off x="6254839" y="11902829"/>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Ratings_migration</a:t>
            </a:r>
            <a:endParaRPr lang="ro-RO">
              <a:solidFill>
                <a:schemeClr val="bg2"/>
              </a:solidFill>
            </a:endParaRPr>
          </a:p>
        </p:txBody>
      </p:sp>
      <p:pic>
        <p:nvPicPr>
          <p:cNvPr id="3" name="Imagine 8">
            <a:extLst>
              <a:ext uri="{FF2B5EF4-FFF2-40B4-BE49-F238E27FC236}">
                <a16:creationId xmlns:a16="http://schemas.microsoft.com/office/drawing/2014/main" xmlns="" id="{F79788DC-5088-4E70-9907-7A1FDB561F6F}"/>
              </a:ext>
            </a:extLst>
          </p:cNvPr>
          <p:cNvPicPr>
            <a:picLocks noChangeAspect="1"/>
          </p:cNvPicPr>
          <p:nvPr/>
        </p:nvPicPr>
        <p:blipFill>
          <a:blip r:embed="rId6"/>
          <a:stretch>
            <a:fillRect/>
          </a:stretch>
        </p:blipFill>
        <p:spPr>
          <a:xfrm>
            <a:off x="1274052" y="3485360"/>
            <a:ext cx="12119264" cy="1753466"/>
          </a:xfrm>
          <a:prstGeom prst="rect">
            <a:avLst/>
          </a:prstGeom>
        </p:spPr>
      </p:pic>
      <p:pic>
        <p:nvPicPr>
          <p:cNvPr id="9" name="Imagine 9">
            <a:extLst>
              <a:ext uri="{FF2B5EF4-FFF2-40B4-BE49-F238E27FC236}">
                <a16:creationId xmlns:a16="http://schemas.microsoft.com/office/drawing/2014/main" xmlns="" id="{D9A9A590-EB10-420D-85B3-CA8280B09109}"/>
              </a:ext>
            </a:extLst>
          </p:cNvPr>
          <p:cNvPicPr>
            <a:picLocks noChangeAspect="1"/>
          </p:cNvPicPr>
          <p:nvPr/>
        </p:nvPicPr>
        <p:blipFill>
          <a:blip r:embed="rId7"/>
          <a:stretch>
            <a:fillRect/>
          </a:stretch>
        </p:blipFill>
        <p:spPr>
          <a:xfrm>
            <a:off x="1329646" y="6065439"/>
            <a:ext cx="12113202" cy="3128529"/>
          </a:xfrm>
          <a:prstGeom prst="rect">
            <a:avLst/>
          </a:prstGeom>
        </p:spPr>
      </p:pic>
      <p:pic>
        <p:nvPicPr>
          <p:cNvPr id="10" name="Imagine 11">
            <a:extLst>
              <a:ext uri="{FF2B5EF4-FFF2-40B4-BE49-F238E27FC236}">
                <a16:creationId xmlns:a16="http://schemas.microsoft.com/office/drawing/2014/main" xmlns="" id="{0464D1A5-56A7-4A97-9B41-037F7D95A52F}"/>
              </a:ext>
            </a:extLst>
          </p:cNvPr>
          <p:cNvPicPr>
            <a:picLocks noChangeAspect="1"/>
          </p:cNvPicPr>
          <p:nvPr/>
        </p:nvPicPr>
        <p:blipFill>
          <a:blip r:embed="rId8"/>
          <a:stretch>
            <a:fillRect/>
          </a:stretch>
        </p:blipFill>
        <p:spPr>
          <a:xfrm>
            <a:off x="1463672" y="10020824"/>
            <a:ext cx="12118397" cy="1571625"/>
          </a:xfrm>
          <a:prstGeom prst="rect">
            <a:avLst/>
          </a:prstGeom>
        </p:spPr>
      </p:pic>
      <p:sp>
        <p:nvSpPr>
          <p:cNvPr id="17" name="CasetăText 16">
            <a:extLst>
              <a:ext uri="{FF2B5EF4-FFF2-40B4-BE49-F238E27FC236}">
                <a16:creationId xmlns:a16="http://schemas.microsoft.com/office/drawing/2014/main" xmlns="" id="{DC186090-17CD-43AB-B8C8-BFF985E51D92}"/>
              </a:ext>
            </a:extLst>
          </p:cNvPr>
          <p:cNvSpPr txBox="1"/>
          <p:nvPr/>
        </p:nvSpPr>
        <p:spPr>
          <a:xfrm>
            <a:off x="6255535" y="5269530"/>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Movie_migration</a:t>
            </a:r>
            <a:endParaRPr lang="ro-RO">
              <a:solidFill>
                <a:schemeClr val="bg2"/>
              </a:solidFill>
            </a:endParaRPr>
          </a:p>
        </p:txBody>
      </p:sp>
      <p:sp>
        <p:nvSpPr>
          <p:cNvPr id="19" name="CasetăText 18">
            <a:extLst>
              <a:ext uri="{FF2B5EF4-FFF2-40B4-BE49-F238E27FC236}">
                <a16:creationId xmlns:a16="http://schemas.microsoft.com/office/drawing/2014/main" xmlns="" id="{ADF18936-196F-4401-B5C0-5A4FF1DEF849}"/>
              </a:ext>
            </a:extLst>
          </p:cNvPr>
          <p:cNvSpPr txBox="1"/>
          <p:nvPr/>
        </p:nvSpPr>
        <p:spPr>
          <a:xfrm>
            <a:off x="6256231" y="9181698"/>
            <a:ext cx="3262745" cy="3597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Users_migration</a:t>
            </a:r>
            <a:endParaRPr lang="ro-RO">
              <a:solidFill>
                <a:schemeClr val="bg2"/>
              </a:solidFill>
            </a:endParaRPr>
          </a:p>
        </p:txBody>
      </p:sp>
    </p:spTree>
    <p:extLst>
      <p:ext uri="{BB962C8B-B14F-4D97-AF65-F5344CB8AC3E}">
        <p14:creationId xmlns:p14="http://schemas.microsoft.com/office/powerpoint/2010/main" val="170697236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18</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6</a:t>
            </a:r>
            <a:endParaRPr lang="ro-RO" dirty="0">
              <a:cs typeface="Arial"/>
            </a:endParaRP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ea typeface="+mn-lt"/>
                <a:cs typeface="+mn-lt"/>
              </a:rPr>
              <a:t>Talend jobs</a:t>
            </a:r>
            <a:endParaRPr lang="ro-RO"/>
          </a:p>
        </p:txBody>
      </p:sp>
      <p:sp>
        <p:nvSpPr>
          <p:cNvPr id="2"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xmlns="" id="{7EAD4236-853D-467D-92E6-E40EC77EE90A}"/>
              </a:ext>
            </a:extLst>
          </p:cNvPr>
          <p:cNvSpPr txBox="1"/>
          <p:nvPr/>
        </p:nvSpPr>
        <p:spPr>
          <a:xfrm>
            <a:off x="1457504" y="2025412"/>
            <a:ext cx="13455159" cy="1710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400">
                <a:latin typeface="Arial"/>
                <a:cs typeface="Arial"/>
              </a:rPr>
              <a:t>The transformation upon "lists" table was a problematic one.</a:t>
            </a:r>
            <a:endParaRPr lang="en-US" sz="2000">
              <a:latin typeface="Helvetica Ligh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400">
                <a:latin typeface="Arial"/>
              </a:rPr>
              <a:t>The target is to transform all the collumns that contain urls into rows, eliminating the NULLS from the table.</a:t>
            </a:r>
            <a:r>
              <a:rPr lang="en-US" dirty="0"/>
              <a:t/>
            </a:r>
            <a:br>
              <a:rPr lang="en-US" dirty="0"/>
            </a:br>
            <a:endParaRPr lang="en-US"/>
          </a:p>
        </p:txBody>
      </p:sp>
      <p:pic>
        <p:nvPicPr>
          <p:cNvPr id="12" name="Image" descr="Image">
            <a:extLst>
              <a:ext uri="{FF2B5EF4-FFF2-40B4-BE49-F238E27FC236}">
                <a16:creationId xmlns:a16="http://schemas.microsoft.com/office/drawing/2014/main" xmlns="" id="{D1B56757-C531-4573-993B-3F6C04270B44}"/>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13" name="Imagine 13" descr="O imagine care conține text&#10;&#10;Descriere generată automat">
            <a:extLst>
              <a:ext uri="{FF2B5EF4-FFF2-40B4-BE49-F238E27FC236}">
                <a16:creationId xmlns:a16="http://schemas.microsoft.com/office/drawing/2014/main" xmlns="" id="{AC38C62A-F8E4-4987-A43A-010BC1A6C9A3}"/>
              </a:ext>
            </a:extLst>
          </p:cNvPr>
          <p:cNvPicPr>
            <a:picLocks noChangeAspect="1"/>
          </p:cNvPicPr>
          <p:nvPr/>
        </p:nvPicPr>
        <p:blipFill>
          <a:blip r:embed="rId4"/>
          <a:stretch>
            <a:fillRect/>
          </a:stretch>
        </p:blipFill>
        <p:spPr>
          <a:xfrm>
            <a:off x="1453448" y="3474016"/>
            <a:ext cx="15960436" cy="1983798"/>
          </a:xfrm>
          <a:prstGeom prst="rect">
            <a:avLst/>
          </a:prstGeom>
        </p:spPr>
      </p:pic>
      <p:sp>
        <p:nvSpPr>
          <p:cNvPr id="20"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xmlns="" id="{C111F952-7BD4-4CF7-B11D-AD3DB959695F}"/>
              </a:ext>
            </a:extLst>
          </p:cNvPr>
          <p:cNvSpPr txBox="1"/>
          <p:nvPr/>
        </p:nvSpPr>
        <p:spPr>
          <a:xfrm>
            <a:off x="1458200" y="5627419"/>
            <a:ext cx="13455159" cy="43422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The Talend solution</a:t>
            </a:r>
            <a:r>
              <a:rPr lang="en-US" sz="2800" dirty="0">
                <a:latin typeface="Arial"/>
                <a:cs typeface="Arial"/>
              </a:rPr>
              <a:t>:</a:t>
            </a:r>
            <a:endParaRPr lang="en-US" sz="2000" dirty="0">
              <a:latin typeface="Helvetica Light"/>
              <a:cs typeface="Arial"/>
            </a:endParaRPr>
          </a:p>
          <a:p>
            <a:pPr marL="346075" indent="-346075" defTabSz="821531">
              <a:lnSpc>
                <a:spcPct val="100000"/>
              </a:lnSpc>
              <a:spcBef>
                <a:spcPts val="1500"/>
              </a:spcBef>
              <a:buFontTx/>
              <a:buAutoNum type="arabicPeriod"/>
              <a:defRPr sz="2000" b="0" cap="none" spc="0">
                <a:solidFill>
                  <a:srgbClr val="5E5E5E"/>
                </a:solidFill>
                <a:latin typeface="Helvetica Light"/>
                <a:ea typeface="Helvetica Light"/>
                <a:cs typeface="Helvetica Light"/>
                <a:sym typeface="Helvetica Light"/>
              </a:defRPr>
            </a:pPr>
            <a:r>
              <a:rPr lang="en-US">
                <a:latin typeface="Arial"/>
                <a:ea typeface="+mn-lt"/>
                <a:cs typeface="+mn-lt"/>
              </a:rPr>
              <a:t>All the collumns are transposed into a single row using the following format:</a:t>
            </a:r>
            <a:endParaRPr lang="en-US" i="1">
              <a:latin typeface="Helvetica Light"/>
              <a:ea typeface="+mn-lt"/>
              <a:cs typeface="+mn-lt"/>
            </a:endParaRPr>
          </a:p>
          <a:p>
            <a:pPr lvl="4" indent="0"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dirty="0">
                <a:latin typeface="Arial"/>
                <a:ea typeface="+mn-lt"/>
                <a:cs typeface="+mn-lt"/>
              </a:rPr>
              <a:t>                      </a:t>
            </a:r>
            <a:r>
              <a:rPr lang="en-US" i="1">
                <a:latin typeface="Arial"/>
                <a:ea typeface="+mn-lt"/>
                <a:cs typeface="+mn-lt"/>
              </a:rPr>
              <a:t>&lt;url&gt;;1,&lt;cover&gt;;2,&lt;first&gt;;3,&lt;second&gt;;4,&lt;third&gt;;5</a:t>
            </a:r>
            <a:endParaRPr lang="en-US" i="1">
              <a:cs typeface="Arial"/>
            </a:endParaRPr>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a:latin typeface="Arial"/>
                <a:cs typeface="Arial"/>
              </a:rPr>
              <a:t>The process is conducted in the tMap_2 component</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a:latin typeface="Arial"/>
                <a:cs typeface="Arial"/>
              </a:rPr>
              <a:t>The data is then normalized after the "," delimtator.</a:t>
            </a:r>
            <a:endParaRPr lang="en-US" dirty="0">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a:latin typeface="Arial"/>
                <a:cs typeface="Arial"/>
              </a:rPr>
              <a:t>tMap_3 splits the format </a:t>
            </a:r>
            <a:r>
              <a:rPr lang="en-US" i="1">
                <a:latin typeface="Arial"/>
                <a:cs typeface="Arial"/>
              </a:rPr>
              <a:t>&lt;url&gt;;&lt;tip_url&gt;</a:t>
            </a:r>
            <a:r>
              <a:rPr lang="en-US">
                <a:latin typeface="Arial"/>
                <a:cs typeface="Arial"/>
              </a:rPr>
              <a:t> into two different columns</a:t>
            </a:r>
            <a:r>
              <a:rPr lang="en-US" dirty="0">
                <a:latin typeface="Arial"/>
                <a:cs typeface="Arial"/>
              </a:rPr>
              <a:t>.</a:t>
            </a:r>
            <a:endParaRPr lang="en-US" dirty="0">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a:latin typeface="Arial"/>
                <a:cs typeface="Arial"/>
              </a:rPr>
              <a:t>The result is stored in the "lists_urls" table.</a:t>
            </a:r>
            <a:endParaRPr lang="en-US">
              <a:ea typeface="+mn-lt"/>
              <a:cs typeface="+mn-lt"/>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pic>
        <p:nvPicPr>
          <p:cNvPr id="14" name="Imagine 14">
            <a:extLst>
              <a:ext uri="{FF2B5EF4-FFF2-40B4-BE49-F238E27FC236}">
                <a16:creationId xmlns:a16="http://schemas.microsoft.com/office/drawing/2014/main" xmlns="" id="{28249032-AAE9-44BA-B462-39B32BECF160}"/>
              </a:ext>
            </a:extLst>
          </p:cNvPr>
          <p:cNvPicPr>
            <a:picLocks noChangeAspect="1"/>
          </p:cNvPicPr>
          <p:nvPr/>
        </p:nvPicPr>
        <p:blipFill>
          <a:blip r:embed="rId5"/>
          <a:stretch>
            <a:fillRect/>
          </a:stretch>
        </p:blipFill>
        <p:spPr>
          <a:xfrm>
            <a:off x="1450337" y="9099940"/>
            <a:ext cx="14133368" cy="2813338"/>
          </a:xfrm>
          <a:prstGeom prst="rect">
            <a:avLst/>
          </a:prstGeom>
        </p:spPr>
      </p:pic>
      <p:sp>
        <p:nvSpPr>
          <p:cNvPr id="15" name="CasetăText 14">
            <a:extLst>
              <a:ext uri="{FF2B5EF4-FFF2-40B4-BE49-F238E27FC236}">
                <a16:creationId xmlns:a16="http://schemas.microsoft.com/office/drawing/2014/main" xmlns="" id="{DC15859C-4C53-4EB3-A004-F8C0E808B132}"/>
              </a:ext>
            </a:extLst>
          </p:cNvPr>
          <p:cNvSpPr txBox="1"/>
          <p:nvPr/>
        </p:nvSpPr>
        <p:spPr>
          <a:xfrm>
            <a:off x="6254839" y="11902829"/>
            <a:ext cx="3262745" cy="35971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1400">
                <a:solidFill>
                  <a:schemeClr val="bg2"/>
                </a:solidFill>
                <a:latin typeface="Arial"/>
                <a:cs typeface="Arial"/>
              </a:rPr>
              <a:t>Lists_migration</a:t>
            </a:r>
            <a:endParaRPr lang="ro-RO">
              <a:solidFill>
                <a:schemeClr val="bg2"/>
              </a:solidFill>
            </a:endParaRPr>
          </a:p>
        </p:txBody>
      </p:sp>
    </p:spTree>
    <p:extLst>
      <p:ext uri="{BB962C8B-B14F-4D97-AF65-F5344CB8AC3E}">
        <p14:creationId xmlns:p14="http://schemas.microsoft.com/office/powerpoint/2010/main" val="250915391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xmlns="" id="{73DECA95-5699-42FC-A1B6-8A7C3A970190}"/>
              </a:ext>
            </a:extLst>
          </p:cNvPr>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7</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Chossing a proper BI tool</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xmlns=""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54550793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t>2</a:t>
            </a:fld>
            <a:endParaRPr/>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7000" cap="none" spc="-209"/>
            </a:lvl1pPr>
          </a:lstStyle>
          <a:p>
            <a:r>
              <a:t>Agenda</a:t>
            </a:r>
          </a:p>
        </p:txBody>
      </p:sp>
      <p:sp>
        <p:nvSpPr>
          <p:cNvPr id="102" name="general template guidance…"/>
          <p:cNvSpPr txBox="1"/>
          <p:nvPr/>
        </p:nvSpPr>
        <p:spPr>
          <a:xfrm>
            <a:off x="2104616" y="6793911"/>
            <a:ext cx="17040449" cy="488672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b">
            <a:spAutoFit/>
          </a:bodyPr>
          <a:lstStyle/>
          <a:p>
            <a:pPr marL="555625" indent="-555625">
              <a:lnSpc>
                <a:spcPct val="130000"/>
              </a:lnSpc>
              <a:spcAft>
                <a:spcPts val="500"/>
              </a:spcAft>
              <a:buClr>
                <a:srgbClr val="DE411B"/>
              </a:buClr>
              <a:buSzPct val="100000"/>
              <a:buAutoNum type="arabicPeriod"/>
              <a:defRPr spc="198"/>
            </a:pPr>
            <a:r>
              <a:rPr lang="en-US" sz="2400">
                <a:ea typeface="+mn-lt"/>
                <a:cs typeface="+mn-lt"/>
              </a:rPr>
              <a:t>Choosing a dataset</a:t>
            </a:r>
            <a:endParaRPr lang="ro-RO" sz="2400">
              <a:cs typeface="Arial"/>
            </a:endParaRPr>
          </a:p>
          <a:p>
            <a:pPr marL="555625" indent="-555625">
              <a:lnSpc>
                <a:spcPct val="130000"/>
              </a:lnSpc>
              <a:spcAft>
                <a:spcPts val="500"/>
              </a:spcAft>
              <a:buClr>
                <a:srgbClr val="DE411B"/>
              </a:buClr>
              <a:buSzPct val="100000"/>
              <a:buAutoNum type="arabicPeriod"/>
              <a:defRPr spc="198"/>
            </a:pPr>
            <a:r>
              <a:rPr lang="ro-RO" sz="2400"/>
              <a:t>Choosing a good engine for data storage</a:t>
            </a:r>
            <a:endParaRPr sz="2400">
              <a:cs typeface="Arial"/>
            </a:endParaRPr>
          </a:p>
          <a:p>
            <a:pPr marL="555625" indent="-555625">
              <a:lnSpc>
                <a:spcPct val="130000"/>
              </a:lnSpc>
              <a:spcAft>
                <a:spcPts val="500"/>
              </a:spcAft>
              <a:buClr>
                <a:srgbClr val="DE411B"/>
              </a:buClr>
              <a:buSzPct val="100000"/>
              <a:buAutoNum type="arabicPeriod"/>
              <a:defRPr spc="198"/>
            </a:pPr>
            <a:r>
              <a:rPr lang="ro-RO" sz="2400"/>
              <a:t>The normalized structure of the tables</a:t>
            </a:r>
            <a:endParaRPr sz="2400">
              <a:cs typeface="Arial"/>
            </a:endParaRPr>
          </a:p>
          <a:p>
            <a:pPr marL="555625" indent="-555625">
              <a:lnSpc>
                <a:spcPct val="130000"/>
              </a:lnSpc>
              <a:spcAft>
                <a:spcPts val="500"/>
              </a:spcAft>
              <a:buClr>
                <a:srgbClr val="DE411B"/>
              </a:buClr>
              <a:buSzPct val="100000"/>
              <a:buAutoNum type="arabicPeriod"/>
              <a:defRPr spc="198"/>
            </a:pPr>
            <a:r>
              <a:rPr lang="ro-RO" sz="2400"/>
              <a:t>Choosing a good etl tool</a:t>
            </a:r>
            <a:endParaRPr sz="2400">
              <a:cs typeface="Arial"/>
            </a:endParaRPr>
          </a:p>
          <a:p>
            <a:pPr marL="555625" indent="-555625">
              <a:lnSpc>
                <a:spcPct val="130000"/>
              </a:lnSpc>
              <a:spcAft>
                <a:spcPts val="500"/>
              </a:spcAft>
              <a:buClr>
                <a:srgbClr val="DE411B"/>
              </a:buClr>
              <a:buSzPct val="100000"/>
              <a:buAutoNum type="arabicPeriod"/>
              <a:defRPr spc="198"/>
            </a:pPr>
            <a:r>
              <a:rPr lang="ro-RO" sz="2400"/>
              <a:t>Before starting with the ETL</a:t>
            </a:r>
            <a:endParaRPr lang="ro-RO" sz="2400">
              <a:cs typeface="Arial"/>
            </a:endParaRPr>
          </a:p>
          <a:p>
            <a:pPr marL="555625" indent="-555625">
              <a:lnSpc>
                <a:spcPct val="130000"/>
              </a:lnSpc>
              <a:spcAft>
                <a:spcPts val="500"/>
              </a:spcAft>
              <a:buClr>
                <a:srgbClr val="DE411B"/>
              </a:buClr>
              <a:buSzPct val="100000"/>
              <a:buAutoNum type="arabicPeriod"/>
              <a:defRPr spc="198"/>
            </a:pPr>
            <a:r>
              <a:rPr lang="ro-RO" sz="2400">
                <a:ea typeface="+mn-lt"/>
                <a:cs typeface="+mn-lt"/>
              </a:rPr>
              <a:t>Talend jobs</a:t>
            </a:r>
            <a:endParaRPr lang="ro-RO" sz="2400">
              <a:cs typeface="Arial" panose="020B0604020202020204"/>
            </a:endParaRPr>
          </a:p>
          <a:p>
            <a:pPr marL="555625" indent="-555625">
              <a:lnSpc>
                <a:spcPct val="130000"/>
              </a:lnSpc>
              <a:spcAft>
                <a:spcPts val="500"/>
              </a:spcAft>
              <a:buClr>
                <a:srgbClr val="DE411B"/>
              </a:buClr>
              <a:buSzPct val="100000"/>
              <a:buAutoNum type="arabicPeriod"/>
              <a:defRPr spc="198"/>
            </a:pPr>
            <a:r>
              <a:rPr lang="ro-RO" sz="2400">
                <a:ea typeface="+mn-lt"/>
                <a:cs typeface="+mn-lt"/>
              </a:rPr>
              <a:t>Choosing a proper bi tool</a:t>
            </a:r>
            <a:endParaRPr lang="ro-RO" sz="2400">
              <a:cs typeface="Arial" panose="020B0604020202020204"/>
            </a:endParaRPr>
          </a:p>
          <a:p>
            <a:pPr marL="555625" indent="-555625">
              <a:lnSpc>
                <a:spcPct val="130000"/>
              </a:lnSpc>
              <a:spcAft>
                <a:spcPts val="500"/>
              </a:spcAft>
              <a:buClr>
                <a:srgbClr val="DE411B"/>
              </a:buClr>
              <a:buSzPct val="100000"/>
              <a:buAutoNum type="arabicPeriod"/>
              <a:defRPr spc="198"/>
            </a:pPr>
            <a:r>
              <a:rPr lang="ro-RO" sz="2400">
                <a:ea typeface="+mn-lt"/>
                <a:cs typeface="+mn-lt"/>
              </a:rPr>
              <a:t>Before creating the reports</a:t>
            </a:r>
            <a:endParaRPr lang="ro-RO"/>
          </a:p>
          <a:p>
            <a:pPr marL="555625" indent="-555625">
              <a:lnSpc>
                <a:spcPct val="130000"/>
              </a:lnSpc>
              <a:spcAft>
                <a:spcPts val="500"/>
              </a:spcAft>
              <a:buClr>
                <a:srgbClr val="DE411B"/>
              </a:buClr>
              <a:buSzPct val="100000"/>
              <a:buAutoNum type="arabicPeriod"/>
              <a:defRPr spc="198"/>
            </a:pPr>
            <a:r>
              <a:rPr lang="ro-RO" sz="2400">
                <a:ea typeface="+mn-lt"/>
                <a:cs typeface="+mn-lt"/>
              </a:rPr>
              <a:t>Tableau reports</a:t>
            </a:r>
            <a:endParaRPr lang="ro-RO" sz="2400">
              <a:cs typeface="Arial" panose="020B0604020202020204"/>
            </a:endParaRP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307441862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145888"/>
            <a:ext cx="10649614" cy="63196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In contrast to other BI tools (PowerBi), Tableau offers the possibility to create tables from SQL commands, assuring also </a:t>
            </a:r>
            <a:r>
              <a:rPr lang="en-US" sz="2800">
                <a:latin typeface="Arial"/>
                <a:cs typeface="Arial"/>
              </a:rPr>
              <a:t>very good query execution performance.</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Tableau is an interactive tool, using a friendly UI. Furthermore, it can use data from multiple source types (many database engines, </a:t>
            </a:r>
            <a:r>
              <a:rPr lang="en-US" sz="2800">
                <a:latin typeface="Arial"/>
                <a:cs typeface="Arial"/>
              </a:rPr>
              <a:t>Cloud, local files in different formats).</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sp>
        <p:nvSpPr>
          <p:cNvPr id="800" name="Title Goes Here"/>
          <p:cNvSpPr txBox="1"/>
          <p:nvPr/>
        </p:nvSpPr>
        <p:spPr>
          <a:xfrm>
            <a:off x="1735273" y="3131279"/>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Tableau</a:t>
            </a:r>
            <a:endParaRPr lang="ro-RO" sz="4000" dirty="0">
              <a:cs typeface="Arial"/>
            </a:endParaRP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20</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7</a:t>
            </a:r>
            <a:endParaRPr lang="ro-RO" dirty="0">
              <a:cs typeface="Arial"/>
            </a:endParaRP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Choosing a proper BI tool</a:t>
            </a:r>
            <a:endParaRPr lang="ro-RO"/>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7" name="Imagine 7">
            <a:extLst>
              <a:ext uri="{FF2B5EF4-FFF2-40B4-BE49-F238E27FC236}">
                <a16:creationId xmlns:a16="http://schemas.microsoft.com/office/drawing/2014/main" xmlns="" id="{049B94C5-F118-4889-93B9-0DB76D3F85D3}"/>
              </a:ext>
            </a:extLst>
          </p:cNvPr>
          <p:cNvPicPr>
            <a:picLocks noChangeAspect="1"/>
          </p:cNvPicPr>
          <p:nvPr/>
        </p:nvPicPr>
        <p:blipFill>
          <a:blip r:embed="rId4"/>
          <a:stretch>
            <a:fillRect/>
          </a:stretch>
        </p:blipFill>
        <p:spPr>
          <a:xfrm>
            <a:off x="15157890" y="4774581"/>
            <a:ext cx="6743700" cy="1500447"/>
          </a:xfrm>
          <a:prstGeom prst="rect">
            <a:avLst/>
          </a:prstGeom>
        </p:spPr>
      </p:pic>
    </p:spTree>
    <p:extLst>
      <p:ext uri="{BB962C8B-B14F-4D97-AF65-F5344CB8AC3E}">
        <p14:creationId xmlns:p14="http://schemas.microsoft.com/office/powerpoint/2010/main" val="377836877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xmlns="" id="{E5F48963-29CA-4434-88DA-4ED3191CA501}"/>
              </a:ext>
            </a:extLst>
          </p:cNvPr>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8</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Before creating the reports</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xmlns=""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44132734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145888"/>
            <a:ext cx="13645659" cy="3264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latin typeface="Arial"/>
                <a:cs typeface="Arial"/>
              </a:rPr>
              <a:t>The normalized data is collected from PostgreSQL and it is completed with the data </a:t>
            </a:r>
            <a:r>
              <a:rPr lang="en-US" sz="2800">
                <a:latin typeface="Arial"/>
                <a:cs typeface="Arial"/>
              </a:rPr>
              <a:t>from the following dataset:</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ea typeface="+mn-lt"/>
                <a:cs typeface="+mn-lt"/>
                <a:hlinkClick r:id="rId3"/>
              </a:rPr>
              <a:t>https://zenodo.org/record/1240586#.YSS1Xo4zZPZ</a:t>
            </a:r>
            <a:endParaRPr lang="en-US"/>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dirty="0">
                <a:cs typeface="Arial"/>
              </a:rPr>
              <a:t>This new Dataset contains information about Budget and Revenue foreach movie. The </a:t>
            </a:r>
            <a:r>
              <a:rPr lang="en-US" sz="2800">
                <a:cs typeface="Arial"/>
              </a:rPr>
              <a:t>link between the new Dataset and the "movies" table is made through the movie title.</a:t>
            </a:r>
            <a:endParaRPr lang="en-US"/>
          </a:p>
        </p:txBody>
      </p:sp>
      <p:sp>
        <p:nvSpPr>
          <p:cNvPr id="800" name="Title Goes Here"/>
          <p:cNvSpPr txBox="1"/>
          <p:nvPr/>
        </p:nvSpPr>
        <p:spPr>
          <a:xfrm>
            <a:off x="1735273" y="3131279"/>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A new Dataset has been added to the project</a:t>
            </a:r>
            <a:endParaRPr lang="ro-RO"/>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22</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8</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Before creating the reports</a:t>
            </a:r>
            <a:endParaRPr lang="ro-RO"/>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4"/>
          <a:stretch>
            <a:fillRect/>
          </a:stretch>
        </p:blipFill>
        <p:spPr>
          <a:xfrm>
            <a:off x="21095564" y="368746"/>
            <a:ext cx="2733432" cy="898426"/>
          </a:xfrm>
          <a:prstGeom prst="rect">
            <a:avLst/>
          </a:prstGeom>
          <a:ln w="12700">
            <a:miter lim="400000"/>
          </a:ln>
        </p:spPr>
      </p:pic>
    </p:spTree>
    <p:extLst>
      <p:ext uri="{BB962C8B-B14F-4D97-AF65-F5344CB8AC3E}">
        <p14:creationId xmlns:p14="http://schemas.microsoft.com/office/powerpoint/2010/main" val="138649472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xmlns="" id="{73DECA95-5699-42FC-A1B6-8A7C3A970190}"/>
              </a:ext>
            </a:extLst>
          </p:cNvPr>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9</a:t>
            </a:r>
            <a:endParaRPr lang="ro-RO" dirty="0">
              <a:cs typeface="Arial"/>
            </a:endParaRPr>
          </a:p>
        </p:txBody>
      </p:sp>
      <p:sp>
        <p:nvSpPr>
          <p:cNvPr id="55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Tableau reports</a:t>
            </a:r>
            <a:endParaRPr lang="ro-RO" dirty="0">
              <a:cs typeface="Arial"/>
            </a:endParaRP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xmlns=""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90234923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145888"/>
            <a:ext cx="13645659" cy="1964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For this first raport, the functionality of Tableau to create tables from SQL commands has been used.</a:t>
            </a:r>
            <a:endParaRPr lang="en-US" sz="2800" dirty="0">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1) Best </a:t>
            </a:r>
            <a:r>
              <a:rPr lang="ro-RO" sz="4000" dirty="0" err="1">
                <a:cs typeface="Arial"/>
              </a:rPr>
              <a:t>movie</a:t>
            </a:r>
            <a:r>
              <a:rPr lang="ro-RO" sz="4000" dirty="0">
                <a:cs typeface="Arial"/>
              </a:rPr>
              <a:t> </a:t>
            </a:r>
            <a:r>
              <a:rPr lang="ro-RO" sz="4000" dirty="0" err="1">
                <a:cs typeface="Arial"/>
              </a:rPr>
              <a:t>directors</a:t>
            </a:r>
            <a:r>
              <a:rPr lang="ro-RO" sz="4000" dirty="0">
                <a:cs typeface="Arial"/>
              </a:rPr>
              <a:t> over </a:t>
            </a:r>
            <a:r>
              <a:rPr lang="ro-RO" sz="4000" dirty="0" err="1">
                <a:cs typeface="Arial"/>
              </a:rPr>
              <a:t>movies</a:t>
            </a:r>
            <a:r>
              <a:rPr lang="ro-RO" sz="4000" dirty="0">
                <a:cs typeface="Arial"/>
              </a:rPr>
              <a:t> </a:t>
            </a:r>
            <a:r>
              <a:rPr lang="ro-RO" sz="4000" dirty="0" err="1">
                <a:cs typeface="Arial"/>
              </a:rPr>
              <a:t>popularity</a:t>
            </a:r>
            <a:r>
              <a:rPr lang="ro-RO" sz="4000" dirty="0">
                <a:cs typeface="Arial"/>
              </a:rPr>
              <a:t> in </a:t>
            </a:r>
            <a:r>
              <a:rPr lang="ro-RO" sz="4000" dirty="0" err="1">
                <a:cs typeface="Arial"/>
              </a:rPr>
              <a:t>the</a:t>
            </a:r>
            <a:r>
              <a:rPr lang="ro-RO" sz="4000" dirty="0">
                <a:cs typeface="Arial"/>
              </a:rPr>
              <a:t> </a:t>
            </a:r>
            <a:r>
              <a:rPr lang="ro-RO" sz="4000" dirty="0" err="1">
                <a:cs typeface="Arial"/>
              </a:rPr>
              <a:t>last</a:t>
            </a:r>
            <a:r>
              <a:rPr lang="ro-RO" sz="4000" dirty="0">
                <a:cs typeface="Arial"/>
              </a:rPr>
              <a:t> 10 </a:t>
            </a:r>
            <a:r>
              <a:rPr lang="ro-RO" sz="4000" dirty="0" err="1">
                <a:cs typeface="Arial"/>
              </a:rPr>
              <a:t>years</a:t>
            </a:r>
            <a:endParaRPr lang="ro-RO" sz="4000">
              <a:cs typeface="Arial"/>
            </a:endParaRPr>
          </a:p>
          <a:p>
            <a:endParaRPr lang="ro-RO" sz="4000" dirty="0">
              <a:cs typeface="Arial"/>
            </a:endParaRP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24</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Tableau reports</a:t>
            </a:r>
            <a:endParaRPr lang="ro-RO"/>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2" descr="O imagine care conține text&#10;&#10;Descriere generată automat">
            <a:extLst>
              <a:ext uri="{FF2B5EF4-FFF2-40B4-BE49-F238E27FC236}">
                <a16:creationId xmlns:a16="http://schemas.microsoft.com/office/drawing/2014/main" xmlns="" id="{D09F4B0D-607C-4572-AFC4-20D9BB24EAD8}"/>
              </a:ext>
            </a:extLst>
          </p:cNvPr>
          <p:cNvPicPr>
            <a:picLocks noChangeAspect="1"/>
          </p:cNvPicPr>
          <p:nvPr/>
        </p:nvPicPr>
        <p:blipFill>
          <a:blip r:embed="rId4"/>
          <a:stretch>
            <a:fillRect/>
          </a:stretch>
        </p:blipFill>
        <p:spPr>
          <a:xfrm>
            <a:off x="1762519" y="5109689"/>
            <a:ext cx="10553700" cy="7991475"/>
          </a:xfrm>
          <a:prstGeom prst="rect">
            <a:avLst/>
          </a:prstGeom>
        </p:spPr>
      </p:pic>
    </p:spTree>
    <p:extLst>
      <p:ext uri="{BB962C8B-B14F-4D97-AF65-F5344CB8AC3E}">
        <p14:creationId xmlns:p14="http://schemas.microsoft.com/office/powerpoint/2010/main" val="57638068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1) Best </a:t>
            </a:r>
            <a:r>
              <a:rPr lang="ro-RO" sz="4000" dirty="0" err="1">
                <a:cs typeface="Arial"/>
              </a:rPr>
              <a:t>movie</a:t>
            </a:r>
            <a:r>
              <a:rPr lang="ro-RO" sz="4000" dirty="0">
                <a:cs typeface="Arial"/>
              </a:rPr>
              <a:t> </a:t>
            </a:r>
            <a:r>
              <a:rPr lang="ro-RO" sz="4000" dirty="0" err="1">
                <a:cs typeface="Arial"/>
              </a:rPr>
              <a:t>directors</a:t>
            </a:r>
            <a:r>
              <a:rPr lang="ro-RO" sz="4000" dirty="0">
                <a:cs typeface="Arial"/>
              </a:rPr>
              <a:t> over </a:t>
            </a:r>
            <a:r>
              <a:rPr lang="ro-RO" sz="4000" dirty="0" err="1">
                <a:cs typeface="Arial"/>
              </a:rPr>
              <a:t>movies</a:t>
            </a:r>
            <a:r>
              <a:rPr lang="ro-RO" sz="4000" dirty="0">
                <a:cs typeface="Arial"/>
              </a:rPr>
              <a:t> </a:t>
            </a:r>
            <a:r>
              <a:rPr lang="ro-RO" sz="4000" dirty="0" err="1">
                <a:cs typeface="Arial"/>
              </a:rPr>
              <a:t>popularity</a:t>
            </a:r>
            <a:r>
              <a:rPr lang="ro-RO" sz="4000" dirty="0">
                <a:cs typeface="Arial"/>
              </a:rPr>
              <a:t> in </a:t>
            </a:r>
            <a:r>
              <a:rPr lang="ro-RO" sz="4000" dirty="0" err="1">
                <a:cs typeface="Arial"/>
              </a:rPr>
              <a:t>the</a:t>
            </a:r>
            <a:r>
              <a:rPr lang="ro-RO" sz="4000" dirty="0">
                <a:cs typeface="Arial"/>
              </a:rPr>
              <a:t> </a:t>
            </a:r>
            <a:r>
              <a:rPr lang="ro-RO" sz="4000" dirty="0" err="1">
                <a:cs typeface="Arial"/>
              </a:rPr>
              <a:t>last</a:t>
            </a:r>
            <a:r>
              <a:rPr lang="ro-RO" sz="4000" dirty="0">
                <a:cs typeface="Arial"/>
              </a:rPr>
              <a:t> 10 </a:t>
            </a:r>
            <a:r>
              <a:rPr lang="ro-RO" sz="4000" dirty="0" err="1">
                <a:cs typeface="Arial"/>
              </a:rPr>
              <a:t>years</a:t>
            </a:r>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25</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solidFill>
                  <a:srgbClr val="000000"/>
                </a:solidFill>
              </a:defRPr>
            </a:pPr>
            <a:r>
              <a:rPr lang="ro-RO" sz="2800" b="0">
                <a:ea typeface="+mn-lt"/>
                <a:cs typeface="+mn-lt"/>
              </a:rPr>
              <a:t>Tableau reports</a:t>
            </a:r>
            <a:endParaRPr lang="ro-RO"/>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a:extLst>
              <a:ext uri="{FF2B5EF4-FFF2-40B4-BE49-F238E27FC236}">
                <a16:creationId xmlns:a16="http://schemas.microsoft.com/office/drawing/2014/main" xmlns="" id="{8C124A08-88D9-4A66-8A5B-E03239FE444F}"/>
              </a:ext>
            </a:extLst>
          </p:cNvPr>
          <p:cNvPicPr>
            <a:picLocks noChangeAspect="1"/>
          </p:cNvPicPr>
          <p:nvPr/>
        </p:nvPicPr>
        <p:blipFill>
          <a:blip r:embed="rId4"/>
          <a:stretch>
            <a:fillRect/>
          </a:stretch>
        </p:blipFill>
        <p:spPr>
          <a:xfrm>
            <a:off x="1730165" y="4011363"/>
            <a:ext cx="16516350" cy="8896350"/>
          </a:xfrm>
          <a:prstGeom prst="rect">
            <a:avLst/>
          </a:prstGeom>
        </p:spPr>
      </p:pic>
    </p:spTree>
    <p:extLst>
      <p:ext uri="{BB962C8B-B14F-4D97-AF65-F5344CB8AC3E}">
        <p14:creationId xmlns:p14="http://schemas.microsoft.com/office/powerpoint/2010/main" val="1079809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2) Top 3 </a:t>
            </a:r>
            <a:r>
              <a:rPr lang="ro-RO" sz="4000" dirty="0" err="1">
                <a:cs typeface="Arial"/>
              </a:rPr>
              <a:t>movies</a:t>
            </a:r>
            <a:r>
              <a:rPr lang="ro-RO" sz="4000" dirty="0">
                <a:cs typeface="Arial"/>
              </a:rPr>
              <a:t> over </a:t>
            </a:r>
            <a:r>
              <a:rPr lang="ro-RO" sz="4000" dirty="0" err="1">
                <a:cs typeface="Arial"/>
              </a:rPr>
              <a:t>popularity</a:t>
            </a:r>
            <a:r>
              <a:rPr lang="ro-RO" sz="4000" dirty="0">
                <a:cs typeface="Arial"/>
              </a:rPr>
              <a:t> </a:t>
            </a:r>
            <a:r>
              <a:rPr lang="ro-RO" sz="4000" dirty="0" err="1">
                <a:cs typeface="Arial"/>
              </a:rPr>
              <a:t>directed</a:t>
            </a:r>
            <a:r>
              <a:rPr lang="ro-RO" sz="4000" dirty="0">
                <a:cs typeface="Arial"/>
              </a:rPr>
              <a:t> </a:t>
            </a:r>
            <a:r>
              <a:rPr lang="ro-RO" sz="4000" dirty="0" err="1">
                <a:cs typeface="Arial"/>
              </a:rPr>
              <a:t>by</a:t>
            </a:r>
            <a:r>
              <a:rPr lang="ro-RO" sz="4000" dirty="0">
                <a:cs typeface="Arial"/>
              </a:rPr>
              <a:t> </a:t>
            </a:r>
            <a:r>
              <a:rPr lang="ro-RO" sz="4000" dirty="0" err="1">
                <a:cs typeface="Arial"/>
              </a:rPr>
              <a:t>this</a:t>
            </a:r>
            <a:r>
              <a:rPr lang="ro-RO" sz="4000" dirty="0">
                <a:cs typeface="Arial"/>
              </a:rPr>
              <a:t> </a:t>
            </a:r>
            <a:r>
              <a:rPr lang="ro-RO" sz="4000" dirty="0" err="1">
                <a:cs typeface="Arial"/>
              </a:rPr>
              <a:t>best</a:t>
            </a:r>
            <a:r>
              <a:rPr lang="ro-RO" sz="4000" dirty="0">
                <a:cs typeface="Arial"/>
              </a:rPr>
              <a:t> </a:t>
            </a:r>
            <a:r>
              <a:rPr lang="ro-RO" sz="4000" dirty="0" err="1">
                <a:cs typeface="Arial"/>
              </a:rPr>
              <a:t>directors</a:t>
            </a:r>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26</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sz="2800" b="0">
                <a:ea typeface="+mn-lt"/>
                <a:cs typeface="+mn-lt"/>
              </a:rPr>
              <a:t>Tableau reports</a:t>
            </a:r>
            <a:endParaRPr lang="ro-RO"/>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6" descr="O imagine care conține masă&#10;&#10;Descriere generată automat">
            <a:extLst>
              <a:ext uri="{FF2B5EF4-FFF2-40B4-BE49-F238E27FC236}">
                <a16:creationId xmlns:a16="http://schemas.microsoft.com/office/drawing/2014/main" xmlns="" id="{CBB8BEA5-D3E2-4136-83F8-974289391B61}"/>
              </a:ext>
            </a:extLst>
          </p:cNvPr>
          <p:cNvPicPr>
            <a:picLocks noChangeAspect="1"/>
          </p:cNvPicPr>
          <p:nvPr/>
        </p:nvPicPr>
        <p:blipFill>
          <a:blip r:embed="rId4"/>
          <a:stretch>
            <a:fillRect/>
          </a:stretch>
        </p:blipFill>
        <p:spPr>
          <a:xfrm>
            <a:off x="1742524" y="4008489"/>
            <a:ext cx="16744950" cy="8810625"/>
          </a:xfrm>
          <a:prstGeom prst="rect">
            <a:avLst/>
          </a:prstGeom>
        </p:spPr>
      </p:pic>
    </p:spTree>
    <p:extLst>
      <p:ext uri="{BB962C8B-B14F-4D97-AF65-F5344CB8AC3E}">
        <p14:creationId xmlns:p14="http://schemas.microsoft.com/office/powerpoint/2010/main" val="191829488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3) </a:t>
            </a:r>
            <a:r>
              <a:rPr lang="ro-RO" sz="4000" dirty="0" err="1">
                <a:cs typeface="Arial"/>
              </a:rPr>
              <a:t>Ratings</a:t>
            </a:r>
            <a:r>
              <a:rPr lang="ro-RO" sz="4000" dirty="0">
                <a:cs typeface="Arial"/>
              </a:rPr>
              <a:t> over </a:t>
            </a:r>
            <a:r>
              <a:rPr lang="ro-RO" sz="4000" dirty="0" err="1">
                <a:cs typeface="Arial"/>
              </a:rPr>
              <a:t>time</a:t>
            </a:r>
            <a:r>
              <a:rPr lang="ro-RO" sz="4000" dirty="0">
                <a:cs typeface="Arial"/>
              </a:rPr>
              <a:t> over top </a:t>
            </a:r>
            <a:r>
              <a:rPr lang="ro-RO" sz="4000" dirty="0" err="1">
                <a:cs typeface="Arial"/>
              </a:rPr>
              <a:t>movies</a:t>
            </a:r>
            <a:r>
              <a:rPr lang="ro-RO" sz="4000" dirty="0">
                <a:cs typeface="Arial"/>
              </a:rPr>
              <a:t> in </a:t>
            </a:r>
            <a:r>
              <a:rPr lang="ro-RO" sz="4000" dirty="0" err="1">
                <a:cs typeface="Arial"/>
              </a:rPr>
              <a:t>the</a:t>
            </a:r>
            <a:r>
              <a:rPr lang="ro-RO" sz="4000" dirty="0">
                <a:cs typeface="Arial"/>
              </a:rPr>
              <a:t> </a:t>
            </a:r>
            <a:r>
              <a:rPr lang="ro-RO" sz="4000" dirty="0" err="1">
                <a:cs typeface="Arial"/>
              </a:rPr>
              <a:t>last</a:t>
            </a:r>
            <a:r>
              <a:rPr lang="ro-RO" sz="4000" dirty="0">
                <a:cs typeface="Arial"/>
              </a:rPr>
              <a:t> 10 </a:t>
            </a:r>
            <a:r>
              <a:rPr lang="ro-RO" sz="4000" dirty="0" err="1">
                <a:cs typeface="Arial"/>
              </a:rPr>
              <a:t>years</a:t>
            </a:r>
            <a:endParaRPr lang="ro-RO" sz="4000" dirty="0">
              <a:cs typeface="Arial"/>
            </a:endParaRPr>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27</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defRPr sz="7000" cap="none" spc="-209">
                <a:solidFill>
                  <a:srgbClr val="000000"/>
                </a:solidFill>
              </a:defRPr>
            </a:pPr>
            <a:r>
              <a:rPr lang="ro-RO" sz="2800" b="0">
                <a:cs typeface="Arial"/>
              </a:rPr>
              <a:t>Tableau reports</a:t>
            </a:r>
            <a:endParaRPr lang="ro-RO" sz="2800" b="0">
              <a:ea typeface="+mn-lt"/>
              <a:cs typeface="+mn-lt"/>
            </a:endParaRPr>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3" name="Imagine 6">
            <a:extLst>
              <a:ext uri="{FF2B5EF4-FFF2-40B4-BE49-F238E27FC236}">
                <a16:creationId xmlns:a16="http://schemas.microsoft.com/office/drawing/2014/main" xmlns="" id="{1FDC47A2-F9EC-49BF-9FE3-FCAC6373F443}"/>
              </a:ext>
            </a:extLst>
          </p:cNvPr>
          <p:cNvPicPr>
            <a:picLocks noChangeAspect="1"/>
          </p:cNvPicPr>
          <p:nvPr/>
        </p:nvPicPr>
        <p:blipFill>
          <a:blip r:embed="rId4"/>
          <a:stretch>
            <a:fillRect/>
          </a:stretch>
        </p:blipFill>
        <p:spPr>
          <a:xfrm>
            <a:off x="1448666" y="3643509"/>
            <a:ext cx="16497300" cy="9201150"/>
          </a:xfrm>
          <a:prstGeom prst="rect">
            <a:avLst/>
          </a:prstGeom>
        </p:spPr>
      </p:pic>
    </p:spTree>
    <p:extLst>
      <p:ext uri="{BB962C8B-B14F-4D97-AF65-F5344CB8AC3E}">
        <p14:creationId xmlns:p14="http://schemas.microsoft.com/office/powerpoint/2010/main" val="313650577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4) </a:t>
            </a:r>
            <a:r>
              <a:rPr lang="ro-RO" sz="4000" dirty="0" err="1">
                <a:cs typeface="Arial"/>
              </a:rPr>
              <a:t>User</a:t>
            </a:r>
            <a:r>
              <a:rPr lang="ro-RO" sz="4000" dirty="0">
                <a:cs typeface="Arial"/>
              </a:rPr>
              <a:t> </a:t>
            </a:r>
            <a:r>
              <a:rPr lang="ro-RO" sz="4000" dirty="0" err="1">
                <a:cs typeface="Arial"/>
              </a:rPr>
              <a:t>activity</a:t>
            </a:r>
            <a:endParaRPr lang="ro-RO" dirty="0" err="1"/>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28</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defRPr sz="7000" cap="none" spc="-209">
                <a:solidFill>
                  <a:srgbClr val="000000"/>
                </a:solidFill>
              </a:defRPr>
            </a:pPr>
            <a:r>
              <a:rPr lang="ro-RO" sz="2800" b="0">
                <a:cs typeface="Arial"/>
              </a:rPr>
              <a:t>Tableau reports</a:t>
            </a:r>
            <a:endParaRPr lang="ro-RO" sz="2800" b="0">
              <a:ea typeface="+mn-lt"/>
              <a:cs typeface="+mn-lt"/>
            </a:endParaRPr>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6">
            <a:extLst>
              <a:ext uri="{FF2B5EF4-FFF2-40B4-BE49-F238E27FC236}">
                <a16:creationId xmlns:a16="http://schemas.microsoft.com/office/drawing/2014/main" xmlns="" id="{451963D2-51BC-4B07-9DDC-B2762980798F}"/>
              </a:ext>
            </a:extLst>
          </p:cNvPr>
          <p:cNvPicPr>
            <a:picLocks noChangeAspect="1"/>
          </p:cNvPicPr>
          <p:nvPr/>
        </p:nvPicPr>
        <p:blipFill>
          <a:blip r:embed="rId4"/>
          <a:stretch>
            <a:fillRect/>
          </a:stretch>
        </p:blipFill>
        <p:spPr>
          <a:xfrm>
            <a:off x="1749058" y="3670510"/>
            <a:ext cx="15316200" cy="8763000"/>
          </a:xfrm>
          <a:prstGeom prst="rect">
            <a:avLst/>
          </a:prstGeom>
        </p:spPr>
      </p:pic>
    </p:spTree>
    <p:extLst>
      <p:ext uri="{BB962C8B-B14F-4D97-AF65-F5344CB8AC3E}">
        <p14:creationId xmlns:p14="http://schemas.microsoft.com/office/powerpoint/2010/main" val="96326444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5) </a:t>
            </a:r>
            <a:r>
              <a:rPr lang="ro-RO" sz="4000" dirty="0" err="1">
                <a:cs typeface="Arial"/>
              </a:rPr>
              <a:t>Movies</a:t>
            </a:r>
            <a:r>
              <a:rPr lang="ro-RO" sz="4000" dirty="0">
                <a:cs typeface="Arial"/>
              </a:rPr>
              <a:t> over budget</a:t>
            </a:r>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29</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Tableau reports</a:t>
            </a:r>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7" name="Imagine 7" descr="O imagine care conține masă&#10;&#10;Descriere generată automat">
            <a:extLst>
              <a:ext uri="{FF2B5EF4-FFF2-40B4-BE49-F238E27FC236}">
                <a16:creationId xmlns:a16="http://schemas.microsoft.com/office/drawing/2014/main" xmlns="" id="{D529C6A9-3640-49C1-938F-BCAFE6F99B60}"/>
              </a:ext>
            </a:extLst>
          </p:cNvPr>
          <p:cNvPicPr>
            <a:picLocks noChangeAspect="1"/>
          </p:cNvPicPr>
          <p:nvPr/>
        </p:nvPicPr>
        <p:blipFill>
          <a:blip r:embed="rId4"/>
          <a:stretch>
            <a:fillRect/>
          </a:stretch>
        </p:blipFill>
        <p:spPr>
          <a:xfrm>
            <a:off x="1142646" y="3610239"/>
            <a:ext cx="21012150" cy="8902119"/>
          </a:xfrm>
          <a:prstGeom prst="rect">
            <a:avLst/>
          </a:prstGeom>
        </p:spPr>
      </p:pic>
    </p:spTree>
    <p:extLst>
      <p:ext uri="{BB962C8B-B14F-4D97-AF65-F5344CB8AC3E}">
        <p14:creationId xmlns:p14="http://schemas.microsoft.com/office/powerpoint/2010/main" val="332947571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17232"/>
            <a:ext cx="24384000" cy="13716000"/>
          </a:xfrm>
          <a:prstGeom prst="rect">
            <a:avLst/>
          </a:prstGeom>
          <a:ln w="12700">
            <a:miter lim="400000"/>
          </a:ln>
        </p:spPr>
      </p:pic>
      <p:sp>
        <p:nvSpPr>
          <p:cNvPr id="571" name="1"/>
          <p:cNvSpPr/>
          <p:nvPr/>
        </p:nvSpPr>
        <p:spPr>
          <a:xfrm>
            <a:off x="3046213" y="6663471"/>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51032" y="8959461"/>
            <a:ext cx="14244132" cy="24288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130000"/>
              </a:lnSpc>
              <a:spcAft>
                <a:spcPts val="500"/>
              </a:spcAft>
              <a:defRPr sz="7000" cap="none" spc="-209">
                <a:solidFill>
                  <a:srgbClr val="000000"/>
                </a:solidFill>
              </a:defRPr>
            </a:pPr>
            <a:r>
              <a:rPr lang="en-US">
                <a:cs typeface="Arial"/>
              </a:rPr>
              <a:t>Choosing a Dataset</a:t>
            </a:r>
            <a:endParaRPr lang="en-US">
              <a:ea typeface="+mn-lt"/>
              <a:cs typeface="+mn-lt"/>
            </a:endParaRPr>
          </a:p>
          <a:p>
            <a:pPr>
              <a:lnSpc>
                <a:spcPct val="80000"/>
              </a:lnSpc>
              <a:defRPr sz="7000" cap="none" spc="-209">
                <a:solidFill>
                  <a:srgbClr val="000000"/>
                </a:solidFill>
              </a:defRPr>
            </a:pPr>
            <a:endParaRPr lang="ro-RO" dirty="0">
              <a:cs typeface="Arial"/>
            </a:endParaRPr>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56B33976-CAF9-404C-99DD-A1BDE1018221}"/>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3" name="The background is different">
            <a:extLst>
              <a:ext uri="{FF2B5EF4-FFF2-40B4-BE49-F238E27FC236}">
                <a16:creationId xmlns:a16="http://schemas.microsoft.com/office/drawing/2014/main" xmlns="" id="{DB5828BB-F13A-44EE-9907-737D2970448D}"/>
              </a:ext>
            </a:extLst>
          </p:cNvPr>
          <p:cNvSpPr txBox="1"/>
          <p:nvPr/>
        </p:nvSpPr>
        <p:spPr>
          <a:xfrm>
            <a:off x="2997109" y="8594796"/>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140469731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6) Best </a:t>
            </a:r>
            <a:r>
              <a:rPr lang="ro-RO" sz="4000" dirty="0" err="1">
                <a:cs typeface="Arial"/>
              </a:rPr>
              <a:t>Directors</a:t>
            </a:r>
            <a:r>
              <a:rPr lang="ro-RO" sz="4000" dirty="0">
                <a:cs typeface="Arial"/>
              </a:rPr>
              <a:t> </a:t>
            </a:r>
            <a:r>
              <a:rPr lang="ro-RO" sz="4000" dirty="0" err="1">
                <a:cs typeface="Arial"/>
              </a:rPr>
              <a:t>Dashboard</a:t>
            </a:r>
            <a:endParaRPr lang="ro-RO" dirty="0" err="1"/>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30</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Tableau reports</a:t>
            </a:r>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6">
            <a:extLst>
              <a:ext uri="{FF2B5EF4-FFF2-40B4-BE49-F238E27FC236}">
                <a16:creationId xmlns:a16="http://schemas.microsoft.com/office/drawing/2014/main" xmlns="" id="{A2F62A6A-BD26-4B40-9196-6DDFC49EE4F9}"/>
              </a:ext>
            </a:extLst>
          </p:cNvPr>
          <p:cNvPicPr>
            <a:picLocks noChangeAspect="1"/>
          </p:cNvPicPr>
          <p:nvPr/>
        </p:nvPicPr>
        <p:blipFill>
          <a:blip r:embed="rId4"/>
          <a:stretch>
            <a:fillRect/>
          </a:stretch>
        </p:blipFill>
        <p:spPr>
          <a:xfrm>
            <a:off x="1446777" y="3603874"/>
            <a:ext cx="11620500" cy="9229725"/>
          </a:xfrm>
          <a:prstGeom prst="rect">
            <a:avLst/>
          </a:prstGeom>
        </p:spPr>
      </p:pic>
      <p:pic>
        <p:nvPicPr>
          <p:cNvPr id="7" name="Image" descr="Image">
            <a:extLst>
              <a:ext uri="{FF2B5EF4-FFF2-40B4-BE49-F238E27FC236}">
                <a16:creationId xmlns:a16="http://schemas.microsoft.com/office/drawing/2014/main" xmlns="" id="{B3C8DAEA-9B3C-4288-B803-CF27D5DF2457}"/>
              </a:ext>
            </a:extLst>
          </p:cNvPr>
          <p:cNvPicPr>
            <a:picLocks noChangeAspect="1"/>
          </p:cNvPicPr>
          <p:nvPr/>
        </p:nvPicPr>
        <p:blipFill>
          <a:blip r:embed="rId5"/>
          <a:srcRect l="66676"/>
          <a:stretch>
            <a:fillRect/>
          </a:stretch>
        </p:blipFill>
        <p:spPr>
          <a:xfrm>
            <a:off x="16258430" y="0"/>
            <a:ext cx="8125570" cy="13716000"/>
          </a:xfrm>
          <a:prstGeom prst="rect">
            <a:avLst/>
          </a:prstGeom>
          <a:ln w="12700">
            <a:miter lim="400000"/>
          </a:ln>
        </p:spPr>
      </p:pic>
      <p:pic>
        <p:nvPicPr>
          <p:cNvPr id="8" name="Image" descr="Image">
            <a:extLst>
              <a:ext uri="{FF2B5EF4-FFF2-40B4-BE49-F238E27FC236}">
                <a16:creationId xmlns:a16="http://schemas.microsoft.com/office/drawing/2014/main" xmlns="" id="{4C6071D0-AC6C-4989-A69E-130EDDEB9188}"/>
              </a:ext>
            </a:extLst>
          </p:cNvPr>
          <p:cNvPicPr>
            <a:picLocks noChangeAspect="1"/>
          </p:cNvPicPr>
          <p:nvPr/>
        </p:nvPicPr>
        <p:blipFill>
          <a:blip r:embed="rId6"/>
          <a:stretch>
            <a:fillRect/>
          </a:stretch>
        </p:blipFill>
        <p:spPr>
          <a:xfrm>
            <a:off x="21191293" y="265569"/>
            <a:ext cx="2716610" cy="914310"/>
          </a:xfrm>
          <a:prstGeom prst="rect">
            <a:avLst/>
          </a:prstGeom>
          <a:ln w="12700">
            <a:miter lim="400000"/>
          </a:ln>
        </p:spPr>
      </p:pic>
    </p:spTree>
    <p:extLst>
      <p:ext uri="{BB962C8B-B14F-4D97-AF65-F5344CB8AC3E}">
        <p14:creationId xmlns:p14="http://schemas.microsoft.com/office/powerpoint/2010/main" val="168236430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2638837"/>
            <a:ext cx="13740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a:cs typeface="Arial"/>
              </a:rPr>
              <a:t>7) </a:t>
            </a:r>
            <a:r>
              <a:rPr lang="ro-RO" sz="4000" dirty="0" err="1">
                <a:cs typeface="Arial"/>
              </a:rPr>
              <a:t>User</a:t>
            </a:r>
            <a:r>
              <a:rPr lang="ro-RO" sz="4000" dirty="0">
                <a:cs typeface="Arial"/>
              </a:rPr>
              <a:t> </a:t>
            </a:r>
            <a:r>
              <a:rPr lang="ro-RO" sz="4000" dirty="0" err="1">
                <a:cs typeface="Arial"/>
              </a:rPr>
              <a:t>Activity</a:t>
            </a:r>
            <a:r>
              <a:rPr lang="ro-RO" sz="4000" dirty="0">
                <a:cs typeface="Arial"/>
              </a:rPr>
              <a:t> </a:t>
            </a:r>
            <a:r>
              <a:rPr lang="ro-RO" sz="4000" dirty="0" err="1">
                <a:cs typeface="Arial"/>
              </a:rPr>
              <a:t>Dashboard</a:t>
            </a:r>
          </a:p>
          <a:p>
            <a:endParaRPr lang="ro-RO" sz="4000" dirty="0">
              <a:cs typeface="Arial"/>
            </a:endParaRPr>
          </a:p>
          <a:p>
            <a:endParaRPr lang="ro-RO" sz="4000" dirty="0">
              <a:cs typeface="Arial"/>
            </a:endParaRP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31</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9</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Tableau reports</a:t>
            </a:r>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7" name="Image" descr="Image">
            <a:extLst>
              <a:ext uri="{FF2B5EF4-FFF2-40B4-BE49-F238E27FC236}">
                <a16:creationId xmlns:a16="http://schemas.microsoft.com/office/drawing/2014/main" xmlns="" id="{B3C8DAEA-9B3C-4288-B803-CF27D5DF2457}"/>
              </a:ext>
            </a:extLst>
          </p:cNvPr>
          <p:cNvPicPr>
            <a:picLocks noChangeAspect="1"/>
          </p:cNvPicPr>
          <p:nvPr/>
        </p:nvPicPr>
        <p:blipFill>
          <a:blip r:embed="rId4"/>
          <a:srcRect l="66676"/>
          <a:stretch>
            <a:fillRect/>
          </a:stretch>
        </p:blipFill>
        <p:spPr>
          <a:xfrm>
            <a:off x="16258430" y="0"/>
            <a:ext cx="8125570" cy="13716000"/>
          </a:xfrm>
          <a:prstGeom prst="rect">
            <a:avLst/>
          </a:prstGeom>
          <a:ln w="12700">
            <a:miter lim="400000"/>
          </a:ln>
        </p:spPr>
      </p:pic>
      <p:pic>
        <p:nvPicPr>
          <p:cNvPr id="8" name="Image" descr="Image">
            <a:extLst>
              <a:ext uri="{FF2B5EF4-FFF2-40B4-BE49-F238E27FC236}">
                <a16:creationId xmlns:a16="http://schemas.microsoft.com/office/drawing/2014/main" xmlns="" id="{4C6071D0-AC6C-4989-A69E-130EDDEB9188}"/>
              </a:ext>
            </a:extLst>
          </p:cNvPr>
          <p:cNvPicPr>
            <a:picLocks noChangeAspect="1"/>
          </p:cNvPicPr>
          <p:nvPr/>
        </p:nvPicPr>
        <p:blipFill>
          <a:blip r:embed="rId5"/>
          <a:stretch>
            <a:fillRect/>
          </a:stretch>
        </p:blipFill>
        <p:spPr>
          <a:xfrm>
            <a:off x="21191293" y="265569"/>
            <a:ext cx="2716610" cy="914310"/>
          </a:xfrm>
          <a:prstGeom prst="rect">
            <a:avLst/>
          </a:prstGeom>
          <a:ln w="12700">
            <a:miter lim="400000"/>
          </a:ln>
        </p:spPr>
      </p:pic>
      <p:pic>
        <p:nvPicPr>
          <p:cNvPr id="3" name="Imagine 8">
            <a:extLst>
              <a:ext uri="{FF2B5EF4-FFF2-40B4-BE49-F238E27FC236}">
                <a16:creationId xmlns:a16="http://schemas.microsoft.com/office/drawing/2014/main" xmlns="" id="{C0FABA08-F310-4758-A3B0-BA81C1E89D4F}"/>
              </a:ext>
            </a:extLst>
          </p:cNvPr>
          <p:cNvPicPr>
            <a:picLocks noChangeAspect="1"/>
          </p:cNvPicPr>
          <p:nvPr/>
        </p:nvPicPr>
        <p:blipFill>
          <a:blip r:embed="rId6"/>
          <a:stretch>
            <a:fillRect/>
          </a:stretch>
        </p:blipFill>
        <p:spPr>
          <a:xfrm>
            <a:off x="1730165" y="3419711"/>
            <a:ext cx="11639550" cy="9201150"/>
          </a:xfrm>
          <a:prstGeom prst="rect">
            <a:avLst/>
          </a:prstGeom>
        </p:spPr>
      </p:pic>
    </p:spTree>
    <p:extLst>
      <p:ext uri="{BB962C8B-B14F-4D97-AF65-F5344CB8AC3E}">
        <p14:creationId xmlns:p14="http://schemas.microsoft.com/office/powerpoint/2010/main" val="333153313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32</a:t>
            </a:fld>
            <a:endParaRPr/>
          </a:p>
        </p:txBody>
      </p:sp>
      <p:sp>
        <p:nvSpPr>
          <p:cNvPr id="101" name="Agenda"/>
          <p:cNvSpPr txBox="1"/>
          <p:nvPr/>
        </p:nvSpPr>
        <p:spPr>
          <a:xfrm>
            <a:off x="3063750" y="3866176"/>
            <a:ext cx="859658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7000" cap="none" spc="-209"/>
            </a:lvl1pPr>
          </a:lstStyle>
          <a:p>
            <a:r>
              <a:rPr lang="ro-RO" dirty="0" err="1"/>
              <a:t>Useful</a:t>
            </a:r>
            <a:r>
              <a:rPr lang="ro-RO" dirty="0"/>
              <a:t> </a:t>
            </a:r>
            <a:r>
              <a:rPr lang="ro-RO" dirty="0" err="1"/>
              <a:t>links</a:t>
            </a:r>
            <a:endParaRPr dirty="0" err="1"/>
          </a:p>
        </p:txBody>
      </p:sp>
      <p:sp>
        <p:nvSpPr>
          <p:cNvPr id="102" name="general template guidance…"/>
          <p:cNvSpPr txBox="1"/>
          <p:nvPr/>
        </p:nvSpPr>
        <p:spPr>
          <a:xfrm>
            <a:off x="1917115" y="6375005"/>
            <a:ext cx="21136199" cy="5229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marL="555625" indent="-555625">
              <a:lnSpc>
                <a:spcPct val="130000"/>
              </a:lnSpc>
              <a:buClr>
                <a:srgbClr val="DE411B"/>
              </a:buClr>
              <a:buSzPct val="100000"/>
              <a:buAutoNum type="arabicPeriod"/>
              <a:defRPr spc="198"/>
            </a:pPr>
            <a:r>
              <a:rPr lang="ro-RO" sz="2800" b="0" dirty="0">
                <a:solidFill>
                  <a:schemeClr val="tx1"/>
                </a:solidFill>
                <a:ea typeface="+mn-lt"/>
                <a:cs typeface="+mn-lt"/>
                <a:hlinkClick r:id="rId3">
                  <a:extLst>
                    <a:ext uri="{A12FA001-AC4F-418D-AE19-62706E023703}">
                      <ahyp:hlinkClr xmlns:ahyp="http://schemas.microsoft.com/office/drawing/2018/hyperlinkcolor" xmlns="" val="tx"/>
                    </a:ext>
                  </a:extLst>
                </a:hlinkClick>
              </a:rPr>
              <a:t>https://www.kaggle.com/clementmsika/mubi-sqlite-database-for-movie-lovers</a:t>
            </a:r>
            <a:endParaRPr lang="ro-RO" sz="2800">
              <a:solidFill>
                <a:schemeClr val="tx1"/>
              </a:solidFill>
              <a:cs typeface="Arial"/>
            </a:endParaRPr>
          </a:p>
          <a:p>
            <a:pPr marL="555625" indent="-555625">
              <a:lnSpc>
                <a:spcPct val="130000"/>
              </a:lnSpc>
              <a:buClr>
                <a:srgbClr val="DE411B"/>
              </a:buClr>
              <a:buSzPct val="100000"/>
              <a:buAutoNum type="arabicPeriod"/>
              <a:defRPr spc="198"/>
            </a:pPr>
            <a:r>
              <a:rPr lang="en-US" sz="2800" b="0" dirty="0">
                <a:solidFill>
                  <a:schemeClr val="tx1"/>
                </a:solidFill>
                <a:ea typeface="+mn-lt"/>
                <a:cs typeface="+mn-lt"/>
                <a:hlinkClick r:id="rId4">
                  <a:extLst>
                    <a:ext uri="{A12FA001-AC4F-418D-AE19-62706E023703}">
                      <ahyp:hlinkClr xmlns:ahyp="http://schemas.microsoft.com/office/drawing/2018/hyperlinkcolor" xmlns="" val="tx"/>
                    </a:ext>
                  </a:extLst>
                </a:hlinkClick>
              </a:rPr>
              <a:t>https://zenodo.org/record/1240586#.YSS1Xo4zZPZ</a:t>
            </a:r>
            <a:endParaRPr sz="2800">
              <a:solidFill>
                <a:schemeClr val="tx1"/>
              </a:solidFill>
              <a:cs typeface="Arial"/>
            </a:endParaRPr>
          </a:p>
          <a:p>
            <a:pPr marL="555625" indent="-555625">
              <a:lnSpc>
                <a:spcPct val="130000"/>
              </a:lnSpc>
              <a:buClr>
                <a:srgbClr val="DE411B"/>
              </a:buClr>
              <a:buSzPct val="100000"/>
              <a:buFontTx/>
              <a:buAutoNum type="arabicPeriod"/>
              <a:defRPr spc="198"/>
            </a:pPr>
            <a:r>
              <a:rPr lang="en-US" sz="2800" b="0" spc="198" dirty="0">
                <a:solidFill>
                  <a:schemeClr val="tx1"/>
                </a:solidFill>
                <a:ea typeface="+mn-lt"/>
                <a:cs typeface="+mn-lt"/>
                <a:hlinkClick r:id="rId5">
                  <a:extLst>
                    <a:ext uri="{A12FA001-AC4F-418D-AE19-62706E023703}">
                      <ahyp:hlinkClr xmlns:ahyp="http://schemas.microsoft.com/office/drawing/2018/hyperlinkcolor" xmlns="" val="tx"/>
                    </a:ext>
                  </a:extLst>
                </a:hlinkClick>
              </a:rPr>
              <a:t>https://www.postgresql.org/docs/13/index.html</a:t>
            </a:r>
            <a:endParaRPr sz="2800" b="0" spc="198">
              <a:solidFill>
                <a:schemeClr val="tx1"/>
              </a:solidFill>
              <a:ea typeface="+mn-lt"/>
              <a:cs typeface="+mn-lt"/>
            </a:endParaRPr>
          </a:p>
          <a:p>
            <a:pPr marL="555625" indent="-555625">
              <a:lnSpc>
                <a:spcPct val="130000"/>
              </a:lnSpc>
              <a:buClr>
                <a:srgbClr val="DE411B"/>
              </a:buClr>
              <a:buSzPct val="100000"/>
              <a:buFontTx/>
              <a:buAutoNum type="arabicPeriod"/>
              <a:defRPr spc="198"/>
            </a:pPr>
            <a:r>
              <a:rPr lang="en-US" sz="2800" b="0" spc="198" dirty="0">
                <a:solidFill>
                  <a:schemeClr val="tx1"/>
                </a:solidFill>
                <a:ea typeface="+mn-lt"/>
                <a:cs typeface="+mn-lt"/>
                <a:hlinkClick r:id="rId6">
                  <a:extLst>
                    <a:ext uri="{A12FA001-AC4F-418D-AE19-62706E023703}">
                      <ahyp:hlinkClr xmlns:ahyp="http://schemas.microsoft.com/office/drawing/2018/hyperlinkcolor" xmlns="" val="tx"/>
                    </a:ext>
                  </a:extLst>
                </a:hlinkClick>
              </a:rPr>
              <a:t>https://www.sqlite.org/docs.html</a:t>
            </a:r>
            <a:endParaRPr sz="2800" b="0" spc="198">
              <a:solidFill>
                <a:schemeClr val="tx1"/>
              </a:solidFill>
              <a:ea typeface="+mn-lt"/>
              <a:cs typeface="+mn-lt"/>
            </a:endParaRPr>
          </a:p>
          <a:p>
            <a:pPr marL="555625" indent="-555625">
              <a:lnSpc>
                <a:spcPct val="130000"/>
              </a:lnSpc>
              <a:buClr>
                <a:srgbClr val="DE411B"/>
              </a:buClr>
              <a:buSzPct val="100000"/>
              <a:buFontTx/>
              <a:buAutoNum type="arabicPeriod"/>
              <a:defRPr spc="198"/>
            </a:pPr>
            <a:r>
              <a:rPr lang="en-US" sz="2800" b="0" spc="198" dirty="0">
                <a:solidFill>
                  <a:schemeClr val="tx1"/>
                </a:solidFill>
                <a:ea typeface="+mn-lt"/>
                <a:cs typeface="+mn-lt"/>
                <a:hlinkClick r:id="rId7">
                  <a:extLst>
                    <a:ext uri="{A12FA001-AC4F-418D-AE19-62706E023703}">
                      <ahyp:hlinkClr xmlns:ahyp="http://schemas.microsoft.com/office/drawing/2018/hyperlinkcolor" xmlns="" val="tx"/>
                    </a:ext>
                  </a:extLst>
                </a:hlinkClick>
              </a:rPr>
              <a:t>https://www.tableau.com/</a:t>
            </a:r>
            <a:endParaRPr sz="2800" b="0" spc="198">
              <a:solidFill>
                <a:schemeClr val="tx1"/>
              </a:solidFill>
              <a:ea typeface="+mn-lt"/>
              <a:cs typeface="+mn-lt"/>
            </a:endParaRPr>
          </a:p>
          <a:p>
            <a:pPr marL="555625" indent="-555625">
              <a:lnSpc>
                <a:spcPct val="130000"/>
              </a:lnSpc>
              <a:buClr>
                <a:srgbClr val="DE411B"/>
              </a:buClr>
              <a:buSzPct val="100000"/>
              <a:buFontTx/>
              <a:buAutoNum type="arabicPeriod"/>
              <a:defRPr spc="198"/>
            </a:pPr>
            <a:r>
              <a:rPr lang="ro-RO" sz="2800" b="0" spc="198" dirty="0">
                <a:solidFill>
                  <a:schemeClr val="tx1"/>
                </a:solidFill>
                <a:ea typeface="+mn-lt"/>
                <a:cs typeface="+mn-lt"/>
                <a:hlinkClick r:id="rId8">
                  <a:extLst>
                    <a:ext uri="{A12FA001-AC4F-418D-AE19-62706E023703}">
                      <ahyp:hlinkClr xmlns:ahyp="http://schemas.microsoft.com/office/drawing/2018/hyperlinkcolor" xmlns="" val="tx"/>
                    </a:ext>
                  </a:extLst>
                </a:hlinkClick>
              </a:rPr>
              <a:t>https://help.talend.com/r/MW~bv2NtBd_sCQPsRNN2pA/lCqoKBO1L5I3HJrhQ49C8g</a:t>
            </a:r>
          </a:p>
          <a:p>
            <a:pPr marL="555625" indent="-555625">
              <a:lnSpc>
                <a:spcPct val="130000"/>
              </a:lnSpc>
              <a:buClr>
                <a:srgbClr val="DE411B"/>
              </a:buClr>
              <a:buSzPct val="100000"/>
              <a:buFontTx/>
              <a:buAutoNum type="arabicPeriod"/>
              <a:defRPr spc="198"/>
            </a:pPr>
            <a:r>
              <a:rPr lang="ro-RO" sz="2800" b="0" spc="198" dirty="0">
                <a:solidFill>
                  <a:schemeClr val="tx1"/>
                </a:solidFill>
                <a:ea typeface="+mn-lt"/>
                <a:cs typeface="+mn-lt"/>
                <a:hlinkClick r:id="rId9">
                  <a:extLst>
                    <a:ext uri="{A12FA001-AC4F-418D-AE19-62706E023703}">
                      <ahyp:hlinkClr xmlns:ahyp="http://schemas.microsoft.com/office/drawing/2018/hyperlinkcolor" xmlns="" val="tx"/>
                    </a:ext>
                  </a:extLst>
                </a:hlinkClick>
              </a:rPr>
              <a:t>https://dbeaver.com/docs/wiki/</a:t>
            </a:r>
          </a:p>
          <a:p>
            <a:pPr marL="555625" indent="-555625">
              <a:lnSpc>
                <a:spcPct val="130000"/>
              </a:lnSpc>
              <a:buClr>
                <a:srgbClr val="DE411B"/>
              </a:buClr>
              <a:buSzPct val="100000"/>
              <a:buAutoNum type="arabicPeriod"/>
              <a:defRPr spc="198"/>
            </a:pPr>
            <a:endParaRPr lang="ro-RO" sz="2800" dirty="0">
              <a:cs typeface="Arial"/>
            </a:endParaRPr>
          </a:p>
          <a:p>
            <a:pPr marL="555625" indent="-555625">
              <a:lnSpc>
                <a:spcPct val="130000"/>
              </a:lnSpc>
              <a:buClr>
                <a:srgbClr val="DE411B"/>
              </a:buClr>
              <a:buSzPct val="100000"/>
              <a:buAutoNum type="arabicPeriod"/>
              <a:defRPr spc="198"/>
            </a:pPr>
            <a:endParaRPr lang="ro-RO" sz="3600" dirty="0">
              <a:cs typeface="Arial"/>
            </a:endParaRPr>
          </a:p>
        </p:txBody>
      </p:sp>
      <p:pic>
        <p:nvPicPr>
          <p:cNvPr id="103" name="Image" descr="Image"/>
          <p:cNvPicPr>
            <a:picLocks noChangeAspect="1"/>
          </p:cNvPicPr>
          <p:nvPr/>
        </p:nvPicPr>
        <p:blipFill>
          <a:blip r:embed="rId10"/>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348138465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404355"/>
            <a:ext cx="16226069" cy="30233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ro-RO" sz="2400" b="0">
                <a:ea typeface="+mn-lt"/>
                <a:cs typeface="+mn-lt"/>
              </a:rPr>
              <a:t>The dataset was found on Kaggle:</a:t>
            </a:r>
            <a:endParaRPr lang="ro-RO" sz="2400"/>
          </a:p>
          <a:p>
            <a:pPr defTabSz="821531">
              <a:defRPr sz="2000" b="0" cap="none" spc="0">
                <a:solidFill>
                  <a:srgbClr val="5E5E5E"/>
                </a:solidFill>
                <a:latin typeface="Helvetica Light"/>
                <a:ea typeface="Helvetica Light"/>
                <a:cs typeface="Helvetica Light"/>
                <a:sym typeface="Helvetica Light"/>
              </a:defRPr>
            </a:pPr>
            <a:r>
              <a:rPr lang="ro-RO" sz="2400" b="0" dirty="0">
                <a:ea typeface="+mn-lt"/>
                <a:cs typeface="+mn-lt"/>
                <a:hlinkClick r:id="rId3"/>
              </a:rPr>
              <a:t>https://www.kaggle.com/clementmsika/mubi-sqlite-database-for-movie-lovers</a:t>
            </a:r>
            <a:endParaRPr lang="ro-RO" sz="2400" dirty="0"/>
          </a:p>
          <a:p>
            <a:pPr defTabSz="821531">
              <a:defRPr sz="2000" b="0" cap="none" spc="0">
                <a:solidFill>
                  <a:srgbClr val="5E5E5E"/>
                </a:solidFill>
                <a:latin typeface="Helvetica Light"/>
                <a:ea typeface="Helvetica Light"/>
                <a:cs typeface="Helvetica Light"/>
                <a:sym typeface="Helvetica Light"/>
              </a:defRPr>
            </a:pPr>
            <a:endParaRPr lang="ro-RO" sz="2400">
              <a:cs typeface="Arial"/>
            </a:endParaRPr>
          </a:p>
          <a:p>
            <a:pPr defTabSz="821531">
              <a:defRPr sz="2000" b="0" cap="none" spc="0">
                <a:solidFill>
                  <a:srgbClr val="5E5E5E"/>
                </a:solidFill>
                <a:latin typeface="Helvetica Light"/>
                <a:ea typeface="Helvetica Light"/>
                <a:cs typeface="Helvetica Light"/>
                <a:sym typeface="Helvetica Light"/>
              </a:defRPr>
            </a:pPr>
            <a:r>
              <a:rPr lang="ro-RO" sz="2400" dirty="0">
                <a:ea typeface="+mn-lt"/>
                <a:cs typeface="+mn-lt"/>
              </a:rPr>
              <a:t>The data was collected by </a:t>
            </a:r>
            <a:r>
              <a:rPr lang="ro-RO" sz="2400" cap="none" spc="0" dirty="0">
                <a:solidFill>
                  <a:srgbClr val="5E5E5E"/>
                </a:solidFill>
                <a:latin typeface="Helvetica Light"/>
                <a:ea typeface="+mn-lt"/>
                <a:cs typeface="+mn-lt"/>
              </a:rPr>
              <a:t>Clément </a:t>
            </a:r>
            <a:r>
              <a:rPr lang="ro-RO" sz="2400" cap="none" spc="0" err="1">
                <a:solidFill>
                  <a:srgbClr val="5E5E5E"/>
                </a:solidFill>
                <a:latin typeface="Helvetica Light"/>
                <a:ea typeface="+mn-lt"/>
                <a:cs typeface="+mn-lt"/>
              </a:rPr>
              <a:t>Msika</a:t>
            </a:r>
            <a:r>
              <a:rPr lang="ro-RO" sz="2400" b="0" cap="none" spc="0">
                <a:solidFill>
                  <a:srgbClr val="5E5E5E"/>
                </a:solidFill>
                <a:latin typeface="Helvetica Light"/>
                <a:ea typeface="+mn-lt"/>
                <a:cs typeface="+mn-lt"/>
              </a:rPr>
              <a:t> using the MUBI API.</a:t>
            </a:r>
            <a:endParaRPr lang="en-US" sz="2400" b="0" cap="none" spc="0">
              <a:solidFill>
                <a:srgbClr val="5E5E5E"/>
              </a:solidFill>
              <a:latin typeface="Helvetica Light"/>
              <a:ea typeface="+mn-lt"/>
              <a:cs typeface="+mn-lt"/>
            </a:endParaRPr>
          </a:p>
          <a:p>
            <a:pPr defTabSz="821531">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MUBI - "</a:t>
            </a:r>
            <a:r>
              <a:rPr lang="ro-RO" sz="4000" err="1">
                <a:cs typeface="Arial"/>
              </a:rPr>
              <a:t>Netflix</a:t>
            </a:r>
            <a:r>
              <a:rPr lang="ro-RO" sz="4000">
                <a:cs typeface="Arial"/>
              </a:rPr>
              <a:t> for </a:t>
            </a:r>
            <a:r>
              <a:rPr lang="ro-RO" sz="4000" err="1">
                <a:cs typeface="Arial"/>
              </a:rPr>
              <a:t>art</a:t>
            </a:r>
            <a:r>
              <a:rPr lang="ro-RO" sz="4000">
                <a:cs typeface="Arial"/>
              </a:rPr>
              <a:t> </a:t>
            </a:r>
            <a:r>
              <a:rPr lang="ro-RO" sz="4000" err="1">
                <a:cs typeface="Arial"/>
              </a:rPr>
              <a:t>lovers</a:t>
            </a:r>
            <a:r>
              <a:rPr lang="ro-RO" sz="4000">
                <a:cs typeface="Arial"/>
              </a:rPr>
              <a:t>"</a:t>
            </a: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rPr dirty="0"/>
              <a:t>4</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41739"/>
            <a:ext cx="14244132" cy="447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ro-RO" sz="2800" b="0">
                <a:cs typeface="Arial"/>
              </a:rPr>
              <a:t>Choosing a Dataset</a:t>
            </a:r>
          </a:p>
        </p:txBody>
      </p:sp>
      <p:pic>
        <p:nvPicPr>
          <p:cNvPr id="12" name="Imagine 12">
            <a:extLst>
              <a:ext uri="{FF2B5EF4-FFF2-40B4-BE49-F238E27FC236}">
                <a16:creationId xmlns:a16="http://schemas.microsoft.com/office/drawing/2014/main" xmlns="" id="{57BDCAB4-9373-4F5A-94BE-73FDB8C00C34}"/>
              </a:ext>
            </a:extLst>
          </p:cNvPr>
          <p:cNvPicPr>
            <a:picLocks noChangeAspect="1"/>
          </p:cNvPicPr>
          <p:nvPr/>
        </p:nvPicPr>
        <p:blipFill>
          <a:blip r:embed="rId4"/>
          <a:stretch>
            <a:fillRect/>
          </a:stretch>
        </p:blipFill>
        <p:spPr>
          <a:xfrm>
            <a:off x="17607933" y="674164"/>
            <a:ext cx="2102428" cy="597659"/>
          </a:xfrm>
          <a:prstGeom prst="rect">
            <a:avLst/>
          </a:prstGeom>
        </p:spPr>
      </p:pic>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pic>
        <p:nvPicPr>
          <p:cNvPr id="14" name="Imagine 14">
            <a:extLst>
              <a:ext uri="{FF2B5EF4-FFF2-40B4-BE49-F238E27FC236}">
                <a16:creationId xmlns:a16="http://schemas.microsoft.com/office/drawing/2014/main" xmlns="" id="{02FF2EA6-3FC4-440F-824A-1D78A4D53A23}"/>
              </a:ext>
            </a:extLst>
          </p:cNvPr>
          <p:cNvPicPr>
            <a:picLocks noChangeAspect="1"/>
          </p:cNvPicPr>
          <p:nvPr/>
        </p:nvPicPr>
        <p:blipFill>
          <a:blip r:embed="rId6"/>
          <a:stretch>
            <a:fillRect/>
          </a:stretch>
        </p:blipFill>
        <p:spPr>
          <a:xfrm>
            <a:off x="1209100" y="6436123"/>
            <a:ext cx="20298641" cy="4426527"/>
          </a:xfrm>
          <a:prstGeom prst="rect">
            <a:avLst/>
          </a:prstGeom>
        </p:spPr>
      </p:pic>
    </p:spTree>
    <p:extLst>
      <p:ext uri="{BB962C8B-B14F-4D97-AF65-F5344CB8AC3E}">
        <p14:creationId xmlns:p14="http://schemas.microsoft.com/office/powerpoint/2010/main" val="353374833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4404355"/>
            <a:ext cx="17819341" cy="7835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sz="2800" b="0">
                <a:latin typeface="Arial"/>
                <a:ea typeface="+mn-lt"/>
                <a:cs typeface="+mn-lt"/>
              </a:rPr>
              <a:t>Table data is not normalized</a:t>
            </a:r>
            <a:endParaRPr lang="en-US" sz="2800" b="0" dirty="0">
              <a:latin typeface="Arial"/>
              <a:ea typeface="+mn-lt"/>
              <a:cs typeface="+mn-lt"/>
            </a:endParaRPr>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a:latin typeface="Arial"/>
                <a:ea typeface="+mn-lt"/>
                <a:cs typeface="+mn-lt"/>
              </a:rPr>
              <a:t>The“movies” table has attributes that are not atomic: “director_id”, “director_name” and “director_url”.</a:t>
            </a:r>
            <a:endParaRPr lang="en-US" sz="2400" b="0" cap="none" spc="0" dirty="0" err="1">
              <a:solidFill>
                <a:srgbClr val="5E5E5E"/>
              </a:solidFill>
              <a:latin typeface="Arial"/>
              <a:ea typeface="+mn-lt"/>
              <a:cs typeface="+mn-lt"/>
            </a:endParaRPr>
          </a:p>
          <a:p>
            <a:pPr marL="688975" lvl="1"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cap="none" spc="0">
                <a:solidFill>
                  <a:srgbClr val="5E5E5E"/>
                </a:solidFill>
                <a:latin typeface="Arial"/>
                <a:ea typeface="+mn-lt"/>
                <a:cs typeface="+mn-lt"/>
              </a:rPr>
              <a:t>Both “lists_users” and “ratings” tables contain user data that must be stored in a single table called “users”.</a:t>
            </a: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sz="2800" b="0">
              <a:latin typeface="Arial"/>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sz="2800" b="0">
                <a:latin typeface="Arial"/>
                <a:ea typeface="+mn-lt"/>
                <a:cs typeface="+mn-lt"/>
              </a:rPr>
              <a:t>The collumns are not atomic (the elements are separated by comma), the .csv file cannot be reformated such that it can be recognized</a:t>
            </a:r>
            <a:endParaRPr lang="en-US" sz="2800" b="0">
              <a:latin typeface="Helvetica Light"/>
              <a:ea typeface="+mn-lt"/>
              <a:cs typeface="+mn-lt"/>
            </a:endParaRPr>
          </a:p>
          <a:p>
            <a:pPr marL="688975" lvl="2" indent="-3429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a:latin typeface="Arial"/>
                <a:ea typeface="+mn-lt"/>
                <a:cs typeface="+mn-lt"/>
              </a:rPr>
              <a:t>I</a:t>
            </a:r>
            <a:r>
              <a:rPr lang="en-US" sz="2400" b="0" cap="none" spc="0">
                <a:solidFill>
                  <a:srgbClr val="5E5E5E"/>
                </a:solidFill>
                <a:latin typeface="Arial"/>
                <a:ea typeface="+mn-lt"/>
                <a:cs typeface="+mn-lt"/>
              </a:rPr>
              <a:t> used the SQLite format of the data.</a:t>
            </a:r>
            <a:endParaRPr lang="en-US" sz="2800" b="0" cap="none" spc="0">
              <a:solidFill>
                <a:srgbClr val="5E5E5E"/>
              </a:solidFill>
              <a:latin typeface="Helvetica Light"/>
              <a:ea typeface="+mn-lt"/>
              <a:cs typeface="+mn-lt"/>
            </a:endParaRPr>
          </a:p>
          <a:p>
            <a:pPr marL="346075" lvl="2" indent="0"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400">
              <a:latin typeface="Arial"/>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r>
              <a:rPr lang="en-US" sz="2800">
                <a:latin typeface="Arial"/>
                <a:ea typeface="+mn-lt"/>
                <a:cs typeface="+mn-lt"/>
              </a:rPr>
              <a:t>The number of rows of the "ratings" is too big</a:t>
            </a:r>
          </a:p>
          <a:p>
            <a:pPr marL="803275" lvl="2"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a:latin typeface="Arial"/>
                <a:ea typeface="+mn-lt"/>
                <a:cs typeface="+mn-lt"/>
              </a:rPr>
              <a:t>It contains aproximative 15.000.000 rows.</a:t>
            </a:r>
            <a:endParaRPr lang="en-US" sz="2400">
              <a:ea typeface="+mn-lt"/>
              <a:cs typeface="+mn-lt"/>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sz="2000" b="0" cap="none" spc="0">
              <a:latin typeface="Arial"/>
              <a:ea typeface="+mn-lt"/>
              <a:cs typeface="+mn-lt"/>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a:cs typeface="Arial"/>
              </a:rPr>
              <a:t>Problems with the dataset:</a:t>
            </a:r>
            <a:endParaRPr lang="ro-RO"/>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dirty="0"/>
              <a:t>5</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Choosing a Dataset</a:t>
            </a:r>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spTree>
    <p:extLst>
      <p:ext uri="{BB962C8B-B14F-4D97-AF65-F5344CB8AC3E}">
        <p14:creationId xmlns:p14="http://schemas.microsoft.com/office/powerpoint/2010/main" val="29074630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2</a:t>
            </a:r>
          </a:p>
        </p:txBody>
      </p:sp>
      <p:sp>
        <p:nvSpPr>
          <p:cNvPr id="554" name="Additional chapter intro…"/>
          <p:cNvSpPr txBox="1"/>
          <p:nvPr/>
        </p:nvSpPr>
        <p:spPr>
          <a:xfrm>
            <a:off x="3016570" y="8973864"/>
            <a:ext cx="14244132" cy="382925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130000"/>
              </a:lnSpc>
              <a:spcAft>
                <a:spcPts val="500"/>
              </a:spcAft>
              <a:defRPr sz="7000" cap="none" spc="-209">
                <a:solidFill>
                  <a:srgbClr val="000000"/>
                </a:solidFill>
              </a:defRPr>
            </a:pPr>
            <a:r>
              <a:rPr lang="ro-RO"/>
              <a:t>Choosing</a:t>
            </a:r>
            <a:r>
              <a:rPr lang="ro-RO">
                <a:ea typeface="+mn-lt"/>
                <a:cs typeface="+mn-lt"/>
              </a:rPr>
              <a:t> a good engine for data storage</a:t>
            </a:r>
          </a:p>
          <a:p>
            <a:pPr>
              <a:lnSpc>
                <a:spcPct val="80000"/>
              </a:lnSpc>
              <a:defRPr sz="7000" cap="none" spc="-209">
                <a:solidFill>
                  <a:srgbClr val="000000"/>
                </a:solidFill>
              </a:defRPr>
            </a:pPr>
            <a:endParaRPr lang="ro-RO" dirty="0">
              <a:cs typeface="Arial"/>
            </a:endParaRPr>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xmlns=""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334718194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err="1">
                <a:cs typeface="Arial"/>
              </a:rPr>
              <a:t>PostgreSQL</a:t>
            </a:r>
            <a:r>
              <a:rPr lang="ro-RO" sz="4000">
                <a:cs typeface="Arial"/>
              </a:rPr>
              <a:t> over </a:t>
            </a:r>
            <a:r>
              <a:rPr lang="ro-RO" sz="4000" err="1">
                <a:cs typeface="Arial"/>
              </a:rPr>
              <a:t>SQLite</a:t>
            </a:r>
            <a:endParaRPr lang="ro-RO" err="1"/>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7</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2</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defRPr sz="7000" cap="none" spc="-209">
                <a:solidFill>
                  <a:srgbClr val="000000"/>
                </a:solidFill>
              </a:defRPr>
            </a:pPr>
            <a:r>
              <a:rPr lang="ro-RO" sz="2800" b="0">
                <a:ea typeface="+mn-lt"/>
                <a:cs typeface="+mn-lt"/>
              </a:rPr>
              <a:t>Choosing a good engine for data storage</a:t>
            </a:r>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pic>
        <p:nvPicPr>
          <p:cNvPr id="2" name="Imagine 2">
            <a:extLst>
              <a:ext uri="{FF2B5EF4-FFF2-40B4-BE49-F238E27FC236}">
                <a16:creationId xmlns:a16="http://schemas.microsoft.com/office/drawing/2014/main" xmlns="" id="{9CB824F0-1A01-4804-AC41-A470E4CEC3FA}"/>
              </a:ext>
            </a:extLst>
          </p:cNvPr>
          <p:cNvPicPr>
            <a:picLocks noChangeAspect="1"/>
          </p:cNvPicPr>
          <p:nvPr/>
        </p:nvPicPr>
        <p:blipFill>
          <a:blip r:embed="rId4"/>
          <a:stretch>
            <a:fillRect/>
          </a:stretch>
        </p:blipFill>
        <p:spPr>
          <a:xfrm>
            <a:off x="9643919" y="3697510"/>
            <a:ext cx="5011882" cy="2155915"/>
          </a:xfrm>
          <a:prstGeom prst="rect">
            <a:avLst/>
          </a:prstGeom>
        </p:spPr>
      </p:pic>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xmlns="" id="{B2FC643E-1CD4-4D4D-B286-5C63956A6F30}"/>
              </a:ext>
            </a:extLst>
          </p:cNvPr>
          <p:cNvSpPr txBox="1"/>
          <p:nvPr/>
        </p:nvSpPr>
        <p:spPr>
          <a:xfrm>
            <a:off x="3374144" y="6374531"/>
            <a:ext cx="8341867" cy="3837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nchor="t">
            <a:spAutoFit/>
          </a:bodyPr>
          <a:lstStyle/>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Need a server to run</a:t>
            </a:r>
            <a:endParaRPr lang="ro-RO" sz="2800">
              <a:solidFill>
                <a:srgbClr val="00B050"/>
              </a:solidFill>
            </a:endParaRPr>
          </a:p>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Multiple data types</a:t>
            </a:r>
            <a:endParaRPr lang="ro-RO"/>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a:solidFill>
                  <a:srgbClr val="FFC000"/>
                </a:solidFill>
                <a:latin typeface="Arial"/>
                <a:cs typeface="Arial"/>
              </a:rPr>
              <a:t>Less portable, using sql code for logical export.</a:t>
            </a:r>
          </a:p>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It does support user multiaccess.</a:t>
            </a:r>
          </a:p>
          <a:p>
            <a:pPr marL="342900" indent="-3429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Server-side scripts: PL/PGSQL</a:t>
            </a:r>
          </a:p>
        </p:txBody>
      </p:sp>
      <p:sp>
        <p:nvSpPr>
          <p:cNvPr id="1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xmlns="" id="{65F577AE-B6B5-4F71-B645-D0C01E281076}"/>
              </a:ext>
            </a:extLst>
          </p:cNvPr>
          <p:cNvSpPr txBox="1"/>
          <p:nvPr/>
        </p:nvSpPr>
        <p:spPr>
          <a:xfrm>
            <a:off x="13472296" y="6340765"/>
            <a:ext cx="8341867" cy="5884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t">
            <a:spAutoFit/>
          </a:bodyPr>
          <a:lstStyle/>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err="1">
                <a:solidFill>
                  <a:srgbClr val="FFC000"/>
                </a:solidFill>
                <a:latin typeface="Arial"/>
                <a:cs typeface="Arial"/>
              </a:rPr>
              <a:t>Embedded</a:t>
            </a:r>
            <a:r>
              <a:rPr lang="ro-RO" sz="2800" dirty="0">
                <a:solidFill>
                  <a:srgbClr val="FFC000"/>
                </a:solidFill>
                <a:latin typeface="Arial"/>
                <a:cs typeface="Arial"/>
              </a:rPr>
              <a:t>, </a:t>
            </a:r>
            <a:r>
              <a:rPr lang="ro-RO" sz="2800" err="1">
                <a:solidFill>
                  <a:srgbClr val="FFC000"/>
                </a:solidFill>
                <a:latin typeface="Arial"/>
                <a:cs typeface="Arial"/>
              </a:rPr>
              <a:t>Serverless</a:t>
            </a:r>
            <a:r>
              <a:rPr lang="ro-RO" sz="2800" dirty="0">
                <a:solidFill>
                  <a:srgbClr val="FFC000"/>
                </a:solidFill>
                <a:latin typeface="Arial"/>
                <a:cs typeface="Arial"/>
              </a:rPr>
              <a:t>.</a:t>
            </a:r>
            <a:endParaRPr lang="ro-RO" sz="2800" dirty="0">
              <a:solidFill>
                <a:srgbClr val="FFC000"/>
              </a:solidFill>
            </a:endParaRP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a:solidFill>
                  <a:srgbClr val="FF0000"/>
                </a:solidFill>
                <a:latin typeface="Arial"/>
                <a:cs typeface="Arial"/>
              </a:rPr>
              <a:t>Supports only 5 data types: (NULL, </a:t>
            </a:r>
            <a:r>
              <a:rPr lang="ro-RO" sz="2800" err="1">
                <a:solidFill>
                  <a:srgbClr val="FF0000"/>
                </a:solidFill>
                <a:latin typeface="Arial"/>
                <a:cs typeface="Arial"/>
              </a:rPr>
              <a:t>Integer</a:t>
            </a:r>
            <a:r>
              <a:rPr lang="ro-RO" sz="2800">
                <a:solidFill>
                  <a:srgbClr val="FF0000"/>
                </a:solidFill>
                <a:latin typeface="Arial"/>
                <a:cs typeface="Arial"/>
              </a:rPr>
              <a:t>, Real, Text, </a:t>
            </a:r>
            <a:r>
              <a:rPr lang="ro-RO" sz="2800" err="1">
                <a:solidFill>
                  <a:srgbClr val="FF0000"/>
                </a:solidFill>
                <a:latin typeface="Arial"/>
                <a:cs typeface="Arial"/>
              </a:rPr>
              <a:t>Blob</a:t>
            </a:r>
            <a:r>
              <a:rPr lang="ro-RO" sz="2800" dirty="0">
                <a:solidFill>
                  <a:srgbClr val="FF0000"/>
                </a:solidFill>
                <a:latin typeface="Arial"/>
                <a:cs typeface="Arial"/>
              </a:rPr>
              <a:t>).</a:t>
            </a:r>
          </a:p>
          <a:p>
            <a:pPr marL="457200" indent="-457200" defTabSz="821531">
              <a:lnSpc>
                <a:spcPct val="100000"/>
              </a:lnSpc>
              <a:spcBef>
                <a:spcPts val="3000"/>
              </a:spcBef>
              <a:buFont typeface="Wingdings"/>
              <a:buChar char="ü"/>
              <a:defRPr sz="2000" b="0" cap="none" spc="0">
                <a:solidFill>
                  <a:srgbClr val="5E5E5E"/>
                </a:solidFill>
                <a:latin typeface="Helvetica Light"/>
                <a:ea typeface="Helvetica Light"/>
                <a:cs typeface="Helvetica Light"/>
                <a:sym typeface="Helvetica Light"/>
              </a:defRPr>
            </a:pPr>
            <a:r>
              <a:rPr lang="ro-RO" sz="2800">
                <a:solidFill>
                  <a:srgbClr val="00B050"/>
                </a:solidFill>
                <a:latin typeface="Arial"/>
                <a:cs typeface="Arial"/>
              </a:rPr>
              <a:t>Very portable (the main reason for importing the data from Kaggle in Sqlite format).</a:t>
            </a: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a:solidFill>
                  <a:srgbClr val="FF0000"/>
                </a:solidFill>
                <a:latin typeface="Arial"/>
                <a:cs typeface="Arial"/>
              </a:rPr>
              <a:t>Does not support multiaccess to more users.</a:t>
            </a:r>
          </a:p>
          <a:p>
            <a:pPr marL="342900" indent="-342900" defTabSz="821531">
              <a:lnSpc>
                <a:spcPct val="100000"/>
              </a:lnSpc>
              <a:spcBef>
                <a:spcPts val="3000"/>
              </a:spcBef>
              <a:buFont typeface="Courier New"/>
              <a:buChar char="o"/>
              <a:defRPr sz="2000" b="0" cap="none" spc="0">
                <a:solidFill>
                  <a:srgbClr val="5E5E5E"/>
                </a:solidFill>
                <a:latin typeface="Helvetica Light"/>
                <a:ea typeface="Helvetica Light"/>
                <a:cs typeface="Helvetica Light"/>
                <a:sym typeface="Helvetica Light"/>
              </a:defRPr>
            </a:pPr>
            <a:r>
              <a:rPr lang="ro-RO" sz="2800">
                <a:solidFill>
                  <a:srgbClr val="FF0000"/>
                </a:solidFill>
                <a:latin typeface="Arial"/>
                <a:cs typeface="Arial"/>
              </a:rPr>
              <a:t>It is serverless, so it does not support server-side scripts.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400" b="0" dirty="0">
                <a:latin typeface="Arial"/>
                <a:cs typeface="Arial"/>
              </a:rPr>
              <a:t>.</a:t>
            </a:r>
          </a:p>
        </p:txBody>
      </p:sp>
    </p:spTree>
    <p:extLst>
      <p:ext uri="{BB962C8B-B14F-4D97-AF65-F5344CB8AC3E}">
        <p14:creationId xmlns:p14="http://schemas.microsoft.com/office/powerpoint/2010/main" val="110480610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35273" y="3406978"/>
            <a:ext cx="1374075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4000" dirty="0" err="1">
                <a:cs typeface="Arial"/>
              </a:rPr>
              <a:t>PostgreSQL</a:t>
            </a:r>
            <a:r>
              <a:rPr lang="ro-RO" sz="4000" dirty="0">
                <a:cs typeface="Arial"/>
              </a:rPr>
              <a:t> </a:t>
            </a:r>
          </a:p>
        </p:txBody>
      </p:sp>
      <p:sp>
        <p:nvSpPr>
          <p:cNvPr id="6" name="Slide Number">
            <a:extLst>
              <a:ext uri="{FF2B5EF4-FFF2-40B4-BE49-F238E27FC236}">
                <a16:creationId xmlns:a16="http://schemas.microsoft.com/office/drawing/2014/main" xmlns=""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dirty="0"/>
              <a:t>8</a:t>
            </a:fld>
            <a:endParaRPr/>
          </a:p>
        </p:txBody>
      </p:sp>
      <p:sp>
        <p:nvSpPr>
          <p:cNvPr id="4" name="1">
            <a:extLst>
              <a:ext uri="{FF2B5EF4-FFF2-40B4-BE49-F238E27FC236}">
                <a16:creationId xmlns:a16="http://schemas.microsoft.com/office/drawing/2014/main" xmlns="" id="{F789A4A6-4F3B-439C-BBA4-902E81B363F6}"/>
              </a:ext>
            </a:extLst>
          </p:cNvPr>
          <p:cNvSpPr/>
          <p:nvPr/>
        </p:nvSpPr>
        <p:spPr>
          <a:xfrm>
            <a:off x="1134338" y="839341"/>
            <a:ext cx="646547" cy="663865"/>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a:cs typeface="Arial"/>
              </a:rPr>
              <a:t>2</a:t>
            </a:r>
          </a:p>
        </p:txBody>
      </p:sp>
      <p:sp>
        <p:nvSpPr>
          <p:cNvPr id="5" name="Additional chapter intro…">
            <a:extLst>
              <a:ext uri="{FF2B5EF4-FFF2-40B4-BE49-F238E27FC236}">
                <a16:creationId xmlns:a16="http://schemas.microsoft.com/office/drawing/2014/main" xmlns="" id="{88336578-E05F-4954-9716-5F381C8DF5A2}"/>
              </a:ext>
            </a:extLst>
          </p:cNvPr>
          <p:cNvSpPr txBox="1"/>
          <p:nvPr/>
        </p:nvSpPr>
        <p:spPr>
          <a:xfrm>
            <a:off x="2172244" y="1020194"/>
            <a:ext cx="14244132" cy="4903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defRPr sz="7000" cap="none" spc="-209">
                <a:solidFill>
                  <a:srgbClr val="000000"/>
                </a:solidFill>
              </a:defRPr>
            </a:pPr>
            <a:r>
              <a:rPr lang="ro-RO" sz="2800" b="0">
                <a:cs typeface="Arial"/>
              </a:rPr>
              <a:t>Choosing a good engine for data storage</a:t>
            </a:r>
            <a:endParaRPr lang="ro-RO" sz="2800" b="0">
              <a:ea typeface="+mn-lt"/>
              <a:cs typeface="+mn-lt"/>
            </a:endParaRPr>
          </a:p>
        </p:txBody>
      </p:sp>
      <p:pic>
        <p:nvPicPr>
          <p:cNvPr id="13" name="Image" descr="Image">
            <a:extLst>
              <a:ext uri="{FF2B5EF4-FFF2-40B4-BE49-F238E27FC236}">
                <a16:creationId xmlns:a16="http://schemas.microsoft.com/office/drawing/2014/main" xmlns="" id="{D0E3BEB0-B19B-448C-B6EE-43A1A37E0660}"/>
              </a:ext>
            </a:extLst>
          </p:cNvPr>
          <p:cNvPicPr>
            <a:picLocks noChangeAspect="1"/>
          </p:cNvPicPr>
          <p:nvPr/>
        </p:nvPicPr>
        <p:blipFill>
          <a:blip r:embed="rId3"/>
          <a:stretch>
            <a:fillRect/>
          </a:stretch>
        </p:blipFill>
        <p:spPr>
          <a:xfrm>
            <a:off x="21095564" y="368746"/>
            <a:ext cx="2733432" cy="898426"/>
          </a:xfrm>
          <a:prstGeom prst="rect">
            <a:avLst/>
          </a:prstGeom>
          <a:ln w="12700">
            <a:miter lim="400000"/>
          </a:ln>
        </p:spPr>
      </p:pic>
      <p:sp>
        <p:nvSpPr>
          <p:cNvPr id="8"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xmlns="" id="{A2D9BD41-B028-47AE-A6C8-4AFED1262B69}"/>
              </a:ext>
            </a:extLst>
          </p:cNvPr>
          <p:cNvSpPr txBox="1"/>
          <p:nvPr/>
        </p:nvSpPr>
        <p:spPr>
          <a:xfrm>
            <a:off x="1733202" y="4404355"/>
            <a:ext cx="17819341" cy="6281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ea typeface="+mn-lt"/>
                <a:cs typeface="+mn-lt"/>
              </a:rPr>
              <a:t>After the analysis, the PostgreSQL engine was chosen as the main engine for the chosen dataset.</a:t>
            </a: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r>
              <a:rPr lang="en-US" sz="2400" b="0" cap="none" spc="0">
                <a:latin typeface="Arial"/>
                <a:ea typeface="+mn-lt"/>
                <a:cs typeface="+mn-lt"/>
              </a:rPr>
              <a:t>The fact that Talend do not recognize automatically SQLite has also contributed to this choice.</a:t>
            </a:r>
            <a:endParaRPr lang="en-US" sz="2400">
              <a:latin typeface="Arial"/>
              <a:cs typeface="Arial"/>
            </a:endParaRP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endParaRPr lang="en-US" sz="2400" dirty="0">
              <a:latin typeface="Arial"/>
              <a:cs typeface="Arial"/>
            </a:endParaRPr>
          </a:p>
          <a:p>
            <a:pPr marL="457200" indent="-457200" defTabSz="821531">
              <a:lnSpc>
                <a:spcPct val="100000"/>
              </a:lnSpc>
              <a:spcBef>
                <a:spcPts val="1500"/>
              </a:spcBef>
              <a:buFont typeface="Arial"/>
              <a:buChar char="•"/>
              <a:defRPr sz="2000" b="0" cap="none" spc="0">
                <a:solidFill>
                  <a:srgbClr val="5E5E5E"/>
                </a:solidFill>
                <a:latin typeface="Helvetica Light"/>
                <a:ea typeface="Helvetica Light"/>
                <a:cs typeface="Helvetica Light"/>
                <a:sym typeface="Helvetica Light"/>
              </a:defRPr>
            </a:pPr>
            <a:endParaRPr lang="en-US" sz="24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r>
              <a:rPr lang="en-US" sz="2800">
                <a:latin typeface="Arial"/>
                <a:cs typeface="Arial"/>
              </a:rPr>
              <a:t>For fast migration of the raw data from SQLite to PostgreSQL the DBeaver tool was used.</a:t>
            </a: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defTabSz="821531">
              <a:lnSpc>
                <a:spcPct val="100000"/>
              </a:lnSpc>
              <a:spcBef>
                <a:spcPts val="1500"/>
              </a:spcBef>
              <a:defRPr sz="2000" b="0" cap="none" spc="0">
                <a:solidFill>
                  <a:srgbClr val="5E5E5E"/>
                </a:solidFill>
                <a:latin typeface="Helvetica Light"/>
                <a:ea typeface="Helvetica Light"/>
                <a:cs typeface="Helvetica Light"/>
                <a:sym typeface="Helvetica Light"/>
              </a:defRPr>
            </a:pPr>
            <a:endParaRPr lang="en-US" sz="2800" dirty="0">
              <a:latin typeface="Arial"/>
              <a:cs typeface="Arial"/>
            </a:endParaRPr>
          </a:p>
          <a:p>
            <a:pPr marL="346075" indent="-346075" defTabSz="821531">
              <a:lnSpc>
                <a:spcPct val="100000"/>
              </a:lnSpc>
              <a:spcBef>
                <a:spcPts val="1500"/>
              </a:spcBef>
              <a:buAutoNum type="arabicPeriod"/>
              <a:defRPr sz="2000" b="0" cap="none" spc="0">
                <a:solidFill>
                  <a:srgbClr val="5E5E5E"/>
                </a:solidFill>
                <a:latin typeface="Helvetica Light"/>
                <a:ea typeface="Helvetica Light"/>
                <a:cs typeface="Helvetica Light"/>
                <a:sym typeface="Helvetica Light"/>
              </a:defRPr>
            </a:pPr>
            <a:endParaRPr lang="en-US">
              <a:latin typeface="Arial"/>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ro-RO">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t/>
            </a:r>
            <a:br>
              <a:rPr lang="en-US" dirty="0"/>
            </a:br>
            <a:endParaRPr lang="en-US"/>
          </a:p>
        </p:txBody>
      </p:sp>
      <p:pic>
        <p:nvPicPr>
          <p:cNvPr id="9" name="Imagine 9">
            <a:extLst>
              <a:ext uri="{FF2B5EF4-FFF2-40B4-BE49-F238E27FC236}">
                <a16:creationId xmlns:a16="http://schemas.microsoft.com/office/drawing/2014/main" xmlns="" id="{384087E4-D1DE-460B-9A09-D1F209075284}"/>
              </a:ext>
            </a:extLst>
          </p:cNvPr>
          <p:cNvPicPr>
            <a:picLocks noChangeAspect="1"/>
          </p:cNvPicPr>
          <p:nvPr/>
        </p:nvPicPr>
        <p:blipFill>
          <a:blip r:embed="rId4"/>
          <a:stretch>
            <a:fillRect/>
          </a:stretch>
        </p:blipFill>
        <p:spPr>
          <a:xfrm>
            <a:off x="5456749" y="8682677"/>
            <a:ext cx="2743200" cy="2829560"/>
          </a:xfrm>
          <a:prstGeom prst="rect">
            <a:avLst/>
          </a:prstGeom>
        </p:spPr>
      </p:pic>
      <p:pic>
        <p:nvPicPr>
          <p:cNvPr id="10" name="Imagine 11" descr="O imagine care conține text, tacâmuri, veselă&#10;&#10;Descriere generată automat">
            <a:extLst>
              <a:ext uri="{FF2B5EF4-FFF2-40B4-BE49-F238E27FC236}">
                <a16:creationId xmlns:a16="http://schemas.microsoft.com/office/drawing/2014/main" xmlns="" id="{96450BE5-4928-4CA1-A38B-7CA178529878}"/>
              </a:ext>
            </a:extLst>
          </p:cNvPr>
          <p:cNvPicPr>
            <a:picLocks noChangeAspect="1"/>
          </p:cNvPicPr>
          <p:nvPr/>
        </p:nvPicPr>
        <p:blipFill>
          <a:blip r:embed="rId5"/>
          <a:stretch>
            <a:fillRect/>
          </a:stretch>
        </p:blipFill>
        <p:spPr>
          <a:xfrm>
            <a:off x="13124614" y="8994996"/>
            <a:ext cx="5964381" cy="2331893"/>
          </a:xfrm>
          <a:prstGeom prst="rect">
            <a:avLst/>
          </a:prstGeom>
        </p:spPr>
      </p:pic>
    </p:spTree>
    <p:extLst>
      <p:ext uri="{BB962C8B-B14F-4D97-AF65-F5344CB8AC3E}">
        <p14:creationId xmlns:p14="http://schemas.microsoft.com/office/powerpoint/2010/main" val="326428597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xmlns="" id="{C5E5BAEB-8A1F-459D-8EF2-A934B0B373AA}"/>
              </a:ext>
            </a:extLst>
          </p:cNvPr>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ro-RO" dirty="0">
                <a:cs typeface="Arial"/>
              </a:rPr>
              <a:t>3</a:t>
            </a:r>
          </a:p>
        </p:txBody>
      </p:sp>
      <p:sp>
        <p:nvSpPr>
          <p:cNvPr id="554" name="Additional chapter intro…"/>
          <p:cNvSpPr txBox="1"/>
          <p:nvPr/>
        </p:nvSpPr>
        <p:spPr>
          <a:xfrm>
            <a:off x="3016570" y="9295288"/>
            <a:ext cx="14244132" cy="18261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solidFill>
                  <a:srgbClr val="000000"/>
                </a:solidFill>
              </a:defRPr>
            </a:pPr>
            <a:r>
              <a:rPr lang="ro-RO">
                <a:cs typeface="Arial"/>
              </a:rPr>
              <a:t>The normalized structure of the tables</a:t>
            </a:r>
            <a:endParaRPr lang="ro-RO"/>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xmlns="" id="{2021B2C4-33CD-471D-8F38-E9BD4D421AA8}"/>
              </a:ext>
            </a:extLst>
          </p:cNvPr>
          <p:cNvPicPr>
            <a:picLocks noChangeAspect="1"/>
          </p:cNvPicPr>
          <p:nvPr/>
        </p:nvPicPr>
        <p:blipFill>
          <a:blip r:embed="rId5"/>
          <a:stretch>
            <a:fillRect/>
          </a:stretch>
        </p:blipFill>
        <p:spPr>
          <a:xfrm>
            <a:off x="21095564" y="368746"/>
            <a:ext cx="2733432" cy="898426"/>
          </a:xfrm>
          <a:prstGeom prst="rect">
            <a:avLst/>
          </a:prstGeom>
          <a:ln w="12700">
            <a:miter lim="400000"/>
          </a:ln>
        </p:spPr>
      </p:pic>
      <p:sp>
        <p:nvSpPr>
          <p:cNvPr id="4" name="The background is different">
            <a:extLst>
              <a:ext uri="{FF2B5EF4-FFF2-40B4-BE49-F238E27FC236}">
                <a16:creationId xmlns:a16="http://schemas.microsoft.com/office/drawing/2014/main" xmlns="" id="{39EABF23-AA42-4C4E-AAA3-7BBD1EAFE357}"/>
              </a:ext>
            </a:extLst>
          </p:cNvPr>
          <p:cNvSpPr txBox="1"/>
          <p:nvPr/>
        </p:nvSpPr>
        <p:spPr>
          <a:xfrm>
            <a:off x="3014340" y="8629258"/>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a:solidFill>
                  <a:srgbClr val="000000"/>
                </a:solidFill>
              </a:defRPr>
            </a:lvl1pPr>
          </a:lstStyle>
          <a:p>
            <a:r>
              <a:rPr lang="ro-RO">
                <a:cs typeface="Arial"/>
              </a:rPr>
              <a:t>MUBI </a:t>
            </a:r>
            <a:r>
              <a:rPr lang="ro-RO" err="1">
                <a:cs typeface="Arial"/>
              </a:rPr>
              <a:t>Platform</a:t>
            </a:r>
          </a:p>
        </p:txBody>
      </p:sp>
    </p:spTree>
    <p:extLst>
      <p:ext uri="{BB962C8B-B14F-4D97-AF65-F5344CB8AC3E}">
        <p14:creationId xmlns:p14="http://schemas.microsoft.com/office/powerpoint/2010/main" val="41944688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Props1.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2.xml><?xml version="1.0" encoding="utf-8"?>
<ds:datastoreItem xmlns:ds="http://schemas.openxmlformats.org/officeDocument/2006/customXml" ds:itemID="{19683F7C-F819-47A2-B645-4CB8FB664695}">
  <ds:schemaRefs>
    <ds:schemaRef ds:uri="72899ffe-c9be-4b57-81d3-c0709dcc2e4b"/>
    <ds:schemaRef ds:uri="9a90466d-298e-42c6-9514-fada4205df45"/>
    <ds:schemaRef ds:uri="b00bdadb-5151-4b9a-bcb6-794e3648a4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4.xml><?xml version="1.0" encoding="utf-8"?>
<ds:datastoreItem xmlns:ds="http://schemas.openxmlformats.org/officeDocument/2006/customXml" ds:itemID="{CA252F39-48A3-44C1-A017-18E80F9E3DED}">
  <ds:schemaRefs>
    <ds:schemaRef ds:uri="274df27e-4aba-4b06-8c8a-a0211f2f3712"/>
    <ds:schemaRef ds:uri="734ff38e-bfc9-4a31-9d6c-a7833dcba625"/>
    <ds:schemaRef ds:uri="9a90466d-298e-42c6-9514-fada4205df45"/>
    <ds:schemaRef ds:uri="b00bdadb-5151-4b9a-bcb6-794e3648a4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4389</Words>
  <Application>Microsoft Office PowerPoint</Application>
  <PresentationFormat>Custom</PresentationFormat>
  <Paragraphs>353</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Vlad</cp:lastModifiedBy>
  <cp:revision>851</cp:revision>
  <dcterms:modified xsi:type="dcterms:W3CDTF">2021-08-31T14:22:17Z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